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66"/>
  </p:notesMasterIdLst>
  <p:sldIdLst>
    <p:sldId id="256" r:id="rId5"/>
    <p:sldId id="418" r:id="rId6"/>
    <p:sldId id="419" r:id="rId7"/>
    <p:sldId id="420" r:id="rId8"/>
    <p:sldId id="360" r:id="rId9"/>
    <p:sldId id="422" r:id="rId10"/>
    <p:sldId id="423" r:id="rId11"/>
    <p:sldId id="424" r:id="rId12"/>
    <p:sldId id="426" r:id="rId13"/>
    <p:sldId id="485" r:id="rId14"/>
    <p:sldId id="429" r:id="rId15"/>
    <p:sldId id="363" r:id="rId16"/>
    <p:sldId id="316" r:id="rId17"/>
    <p:sldId id="379" r:id="rId18"/>
    <p:sldId id="433" r:id="rId19"/>
    <p:sldId id="434" r:id="rId20"/>
    <p:sldId id="414" r:id="rId21"/>
    <p:sldId id="445" r:id="rId22"/>
    <p:sldId id="278" r:id="rId23"/>
    <p:sldId id="279" r:id="rId24"/>
    <p:sldId id="280" r:id="rId25"/>
    <p:sldId id="281" r:id="rId26"/>
    <p:sldId id="283" r:id="rId27"/>
    <p:sldId id="483" r:id="rId28"/>
    <p:sldId id="412" r:id="rId29"/>
    <p:sldId id="401" r:id="rId30"/>
    <p:sldId id="341" r:id="rId31"/>
    <p:sldId id="342" r:id="rId32"/>
    <p:sldId id="484" r:id="rId33"/>
    <p:sldId id="435" r:id="rId34"/>
    <p:sldId id="437" r:id="rId35"/>
    <p:sldId id="454" r:id="rId36"/>
    <p:sldId id="455" r:id="rId37"/>
    <p:sldId id="430" r:id="rId38"/>
    <p:sldId id="463" r:id="rId39"/>
    <p:sldId id="464" r:id="rId40"/>
    <p:sldId id="440" r:id="rId41"/>
    <p:sldId id="459" r:id="rId42"/>
    <p:sldId id="460" r:id="rId43"/>
    <p:sldId id="461" r:id="rId44"/>
    <p:sldId id="441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31" r:id="rId58"/>
    <p:sldId id="477" r:id="rId59"/>
    <p:sldId id="478" r:id="rId60"/>
    <p:sldId id="479" r:id="rId61"/>
    <p:sldId id="480" r:id="rId62"/>
    <p:sldId id="481" r:id="rId63"/>
    <p:sldId id="482" r:id="rId64"/>
    <p:sldId id="411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3/6/23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3/6/23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w3.org/TR/2011/WD-html5-20110113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>
                <a:solidFill>
                  <a:srgbClr val="FFFFFF"/>
                </a:solidFill>
              </a:rPr>
              <a:t>Programare</a:t>
            </a:r>
            <a:r>
              <a:rPr lang="en-US" dirty="0">
                <a:solidFill>
                  <a:srgbClr val="FFFFFF"/>
                </a:solidFill>
              </a:rPr>
              <a:t>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2"/>
            <a:ext cx="7501650" cy="667329"/>
          </a:xfrm>
        </p:spPr>
        <p:txBody>
          <a:bodyPr anchor="t">
            <a:normAutofit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Ciprian DOBRE </a:t>
            </a:r>
          </a:p>
          <a:p>
            <a:r>
              <a:rPr lang="en-US" dirty="0" err="1">
                <a:solidFill>
                  <a:srgbClr val="FFFFFF"/>
                </a:solidFill>
              </a:rPr>
              <a:t>ciprian.dobre@upb.ro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8AB8-977C-B71C-4C4C-88FA08DB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Cursuri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B0489B-6076-E625-C58A-AC0406B16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034927"/>
              </p:ext>
            </p:extLst>
          </p:nvPr>
        </p:nvGraphicFramePr>
        <p:xfrm>
          <a:off x="1187452" y="2042964"/>
          <a:ext cx="8036061" cy="4029866"/>
        </p:xfrm>
        <a:graphic>
          <a:graphicData uri="http://schemas.openxmlformats.org/drawingml/2006/table">
            <a:tbl>
              <a:tblPr/>
              <a:tblGrid>
                <a:gridCol w="509491">
                  <a:extLst>
                    <a:ext uri="{9D8B030D-6E8A-4147-A177-3AD203B41FA5}">
                      <a16:colId xmlns:a16="http://schemas.microsoft.com/office/drawing/2014/main" val="1503190452"/>
                    </a:ext>
                  </a:extLst>
                </a:gridCol>
                <a:gridCol w="2362184">
                  <a:extLst>
                    <a:ext uri="{9D8B030D-6E8A-4147-A177-3AD203B41FA5}">
                      <a16:colId xmlns:a16="http://schemas.microsoft.com/office/drawing/2014/main" val="2171289988"/>
                    </a:ext>
                  </a:extLst>
                </a:gridCol>
                <a:gridCol w="5164386">
                  <a:extLst>
                    <a:ext uri="{9D8B030D-6E8A-4147-A177-3AD203B41FA5}">
                      <a16:colId xmlns:a16="http://schemas.microsoft.com/office/drawing/2014/main" val="1235724199"/>
                    </a:ext>
                  </a:extLst>
                </a:gridCol>
              </a:tblGrid>
              <a:tr h="220241"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1" dirty="0">
                          <a:effectLst/>
                          <a:latin typeface="+mn-lt"/>
                        </a:rPr>
                        <a:t>Nr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1" dirty="0" err="1">
                          <a:effectLst/>
                          <a:latin typeface="+mn-lt"/>
                        </a:rPr>
                        <a:t>Saptamana</a:t>
                      </a:r>
                      <a:endParaRPr lang="en-GB" sz="1600" b="1" dirty="0">
                        <a:effectLst/>
                        <a:latin typeface="+mn-lt"/>
                      </a:endParaRP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1" dirty="0">
                          <a:effectLst/>
                          <a:latin typeface="+mn-lt"/>
                        </a:rPr>
                        <a:t>Curs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299711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 dirty="0">
                          <a:effectLst/>
                          <a:latin typeface="+mn-lt"/>
                        </a:rPr>
                        <a:t>27.02-03.03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dirty="0" err="1">
                          <a:effectLst/>
                          <a:latin typeface="+mn-lt"/>
                        </a:rPr>
                        <a:t>Introducere</a:t>
                      </a:r>
                      <a:r>
                        <a:rPr lang="en-GB" sz="1600" dirty="0">
                          <a:effectLst/>
                          <a:latin typeface="+mn-lt"/>
                        </a:rPr>
                        <a:t> + HTTP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9287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06.03-10.03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>
                          <a:effectLst/>
                          <a:latin typeface="+mn-lt"/>
                        </a:rPr>
                        <a:t>Basics HTML/CSS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E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043881"/>
                  </a:ext>
                </a:extLst>
              </a:tr>
              <a:tr h="323425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13.03-17.03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E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>
                          <a:effectLst/>
                          <a:latin typeface="+mn-lt"/>
                        </a:rPr>
                        <a:t>Arhitecturi Web (monolit/sevicii, MVC, SPA)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20E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E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E2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113363"/>
                  </a:ext>
                </a:extLst>
              </a:tr>
              <a:tr h="323425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20.03-24.03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>
                          <a:effectLst/>
                          <a:latin typeface="+mn-lt"/>
                        </a:rPr>
                        <a:t>Javascript + Typescript + sync/async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645940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27.03-31.03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Backend technologies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231889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03.04-07.04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Frontend technologies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884099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10.04-13.04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RO" sz="1600" dirty="0">
                        <a:effectLst/>
                        <a:latin typeface="+mn-lt"/>
                      </a:endParaRP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413500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17.04-21.04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>
                          <a:effectLst/>
                          <a:latin typeface="+mn-lt"/>
                        </a:rPr>
                        <a:t>Design Web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636241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24.04-28.04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>
                          <a:effectLst/>
                          <a:latin typeface="+mn-lt"/>
                        </a:rPr>
                        <a:t>Securitate Web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203783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02.05-05.05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dirty="0" err="1">
                          <a:effectLst/>
                          <a:latin typeface="+mn-lt"/>
                        </a:rPr>
                        <a:t>Continut</a:t>
                      </a:r>
                      <a:r>
                        <a:rPr lang="en-GB" sz="1600" dirty="0">
                          <a:effectLst/>
                          <a:latin typeface="+mn-lt"/>
                        </a:rPr>
                        <a:t> </a:t>
                      </a:r>
                      <a:r>
                        <a:rPr lang="en-GB" sz="1600" dirty="0" err="1">
                          <a:effectLst/>
                          <a:latin typeface="+mn-lt"/>
                        </a:rPr>
                        <a:t>si</a:t>
                      </a:r>
                      <a:r>
                        <a:rPr lang="en-GB" sz="1600" dirty="0">
                          <a:effectLst/>
                          <a:latin typeface="+mn-lt"/>
                        </a:rPr>
                        <a:t> </a:t>
                      </a:r>
                      <a:r>
                        <a:rPr lang="en-GB" sz="1600" dirty="0" err="1">
                          <a:effectLst/>
                          <a:latin typeface="+mn-lt"/>
                        </a:rPr>
                        <a:t>motoare</a:t>
                      </a:r>
                      <a:r>
                        <a:rPr lang="en-GB" sz="1600" dirty="0">
                          <a:effectLst/>
                          <a:latin typeface="+mn-lt"/>
                        </a:rPr>
                        <a:t> de </a:t>
                      </a:r>
                      <a:r>
                        <a:rPr lang="en-GB" sz="1600" dirty="0" err="1">
                          <a:effectLst/>
                          <a:latin typeface="+mn-lt"/>
                        </a:rPr>
                        <a:t>cautare</a:t>
                      </a:r>
                      <a:endParaRPr lang="en-GB" sz="1600" dirty="0">
                        <a:effectLst/>
                        <a:latin typeface="+mn-lt"/>
                      </a:endParaRP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617414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08.05-12.05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b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Progressive Web apps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992621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RO" sz="1600">
                          <a:effectLst/>
                          <a:latin typeface="+mn-lt"/>
                        </a:rPr>
                        <a:t>15.05-19.05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Progressive Web apps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400523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RO" sz="1600">
                        <a:effectLst/>
                        <a:latin typeface="+mn-lt"/>
                      </a:endParaRP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Examen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681797"/>
                  </a:ext>
                </a:extLst>
              </a:tr>
              <a:tr h="220241">
                <a:tc>
                  <a:txBody>
                    <a:bodyPr/>
                    <a:lstStyle/>
                    <a:p>
                      <a:pPr algn="r" rtl="0" fontAlgn="b"/>
                      <a:r>
                        <a:rPr lang="en-RO" sz="1600"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RO" sz="1600">
                        <a:effectLst/>
                        <a:latin typeface="+mn-lt"/>
                      </a:endParaRP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1600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Examen</a:t>
                      </a:r>
                    </a:p>
                  </a:txBody>
                  <a:tcPr marL="12294" marR="12294" marT="8196" marB="819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17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5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A23C5590-0E56-3942-8635-D35566ED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886200"/>
            <a:ext cx="3398838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8A89FC40-BE97-4F4C-BD3F-74C1AF65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126038"/>
            <a:ext cx="2590800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4693CA-B5A4-7843-8C65-BA2D083C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0"/>
            <a:ext cx="27876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4392709-B4C6-384C-A23C-AFF8C606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4848226"/>
            <a:ext cx="285432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6645A8F5-3399-9044-92CE-1CF51C8F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85801"/>
            <a:ext cx="737235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3F72D9-FD79-6B4C-85D1-EEC9E25D2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124200"/>
            <a:ext cx="9144000" cy="45720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defRPr/>
            </a:pPr>
            <a:r>
              <a:rPr lang="ro-RO" altLang="en-US" sz="2800">
                <a:solidFill>
                  <a:srgbClr val="FF0000"/>
                </a:solidFill>
              </a:rPr>
              <a:t>Evolutia omului e legata de Web…</a:t>
            </a:r>
            <a:endParaRPr lang="en-US" alt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9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D396-78A3-5C43-BEDA-DC2D6891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Notare</a:t>
            </a:r>
            <a:endParaRPr lang="en-US" dirty="0"/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6A27247D-6096-974A-BC86-4CD533079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Nota </a:t>
            </a:r>
            <a:r>
              <a:rPr lang="en-US" altLang="en-US" dirty="0" err="1"/>
              <a:t>finala</a:t>
            </a:r>
            <a:r>
              <a:rPr lang="en-US" altLang="en-US" dirty="0"/>
              <a:t> la </a:t>
            </a:r>
            <a:r>
              <a:rPr lang="en-US" altLang="en-US" dirty="0" err="1"/>
              <a:t>cursul</a:t>
            </a:r>
            <a:r>
              <a:rPr lang="en-US" altLang="en-US" dirty="0"/>
              <a:t> de </a:t>
            </a:r>
            <a:r>
              <a:rPr lang="en-US" altLang="en-US" b="1" dirty="0" err="1">
                <a:solidFill>
                  <a:srgbClr val="FF0000"/>
                </a:solidFill>
              </a:rPr>
              <a:t>Programare</a:t>
            </a:r>
            <a:r>
              <a:rPr lang="en-US" altLang="en-US" b="1" dirty="0">
                <a:solidFill>
                  <a:srgbClr val="FF0000"/>
                </a:solidFill>
              </a:rPr>
              <a:t> Web</a:t>
            </a:r>
            <a:r>
              <a:rPr lang="en-US" altLang="en-US" dirty="0"/>
              <a:t> se </a:t>
            </a:r>
            <a:r>
              <a:rPr lang="en-US" altLang="en-US" dirty="0" err="1"/>
              <a:t>calculeaza</a:t>
            </a:r>
            <a:r>
              <a:rPr lang="en-US" altLang="en-US" dirty="0"/>
              <a:t> </a:t>
            </a:r>
            <a:r>
              <a:rPr lang="en-US" altLang="en-US" dirty="0" err="1"/>
              <a:t>dupa</a:t>
            </a:r>
            <a:r>
              <a:rPr lang="en-US" altLang="en-US" dirty="0"/>
              <a:t> </a:t>
            </a:r>
            <a:r>
              <a:rPr lang="en-US" altLang="en-US" dirty="0" err="1"/>
              <a:t>urmatoarea</a:t>
            </a:r>
            <a:r>
              <a:rPr lang="en-US" altLang="en-US" dirty="0"/>
              <a:t> formula:</a:t>
            </a:r>
          </a:p>
          <a:p>
            <a:endParaRPr lang="en-US" altLang="en-US" dirty="0"/>
          </a:p>
          <a:p>
            <a:pPr algn="ctr">
              <a:buFontTx/>
              <a:buNone/>
            </a:pPr>
            <a:r>
              <a:rPr lang="es-ES" altLang="en-US" sz="2400" dirty="0"/>
              <a:t>Nota = </a:t>
            </a:r>
            <a:r>
              <a:rPr lang="es-ES" altLang="en-US" sz="2400" dirty="0" err="1"/>
              <a:t>PunctajParcurs</a:t>
            </a:r>
            <a:r>
              <a:rPr lang="es-ES" altLang="en-US" sz="2400" dirty="0"/>
              <a:t> (2p + 6p </a:t>
            </a:r>
            <a:r>
              <a:rPr lang="es-ES" altLang="en-US" sz="2400" i="1" dirty="0"/>
              <a:t>+1p</a:t>
            </a:r>
            <a:r>
              <a:rPr lang="es-ES" altLang="en-US" sz="2400" dirty="0"/>
              <a:t>) + </a:t>
            </a:r>
            <a:r>
              <a:rPr lang="es-ES" altLang="en-US" sz="2400" dirty="0" err="1"/>
              <a:t>NotaExamen</a:t>
            </a:r>
            <a:r>
              <a:rPr lang="es-ES" altLang="en-US" sz="2400" dirty="0"/>
              <a:t> (2p) </a:t>
            </a:r>
            <a:endParaRPr lang="en-US" altLang="en-US" dirty="0"/>
          </a:p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r>
              <a:rPr lang="en-US" altLang="en-US" sz="1800" dirty="0" err="1"/>
              <a:t>unde</a:t>
            </a:r>
            <a:r>
              <a:rPr lang="en-US" altLang="en-US" sz="1800" dirty="0"/>
              <a:t>:</a:t>
            </a:r>
          </a:p>
          <a:p>
            <a:endParaRPr lang="en-US" altLang="en-US" sz="1800" i="1" dirty="0"/>
          </a:p>
          <a:p>
            <a:r>
              <a:rPr lang="en-US" altLang="en-US" sz="1800" dirty="0" err="1"/>
              <a:t>PunctajParcurs</a:t>
            </a:r>
            <a:r>
              <a:rPr lang="en-US" altLang="en-US" sz="1800" dirty="0"/>
              <a:t> = </a:t>
            </a:r>
            <a:r>
              <a:rPr lang="en-US" altLang="en-US" sz="1800" dirty="0" err="1"/>
              <a:t>PunctajCurs</a:t>
            </a:r>
            <a:r>
              <a:rPr lang="en-US" altLang="en-US" sz="1800" dirty="0"/>
              <a:t> (2p) + </a:t>
            </a:r>
            <a:r>
              <a:rPr lang="en-US" altLang="en-US" sz="1800" dirty="0" err="1"/>
              <a:t>PunctajProiect</a:t>
            </a:r>
            <a:r>
              <a:rPr lang="en-US" altLang="en-US" sz="1800" dirty="0"/>
              <a:t> (3p + 3p) </a:t>
            </a:r>
          </a:p>
          <a:p>
            <a:r>
              <a:rPr lang="en-US" altLang="en-US" i="1" dirty="0"/>
              <a:t>                 + Bonus </a:t>
            </a:r>
            <a:r>
              <a:rPr lang="en-US" altLang="en-US" i="1" dirty="0" err="1"/>
              <a:t>prezentare</a:t>
            </a:r>
            <a:r>
              <a:rPr lang="en-US" altLang="en-US" i="1" dirty="0"/>
              <a:t> </a:t>
            </a:r>
            <a:r>
              <a:rPr lang="en-US" altLang="en-US" i="1" dirty="0" err="1"/>
              <a:t>inainte</a:t>
            </a:r>
            <a:r>
              <a:rPr lang="en-US" altLang="en-US" i="1" dirty="0"/>
              <a:t> de termen (0.5p) + Bonus features </a:t>
            </a:r>
            <a:r>
              <a:rPr lang="en-US" altLang="en-US" i="1" dirty="0" err="1"/>
              <a:t>proiect</a:t>
            </a:r>
            <a:r>
              <a:rPr lang="en-US" altLang="en-US" i="1" dirty="0"/>
              <a:t> (0.5p)</a:t>
            </a:r>
          </a:p>
          <a:p>
            <a:endParaRPr lang="ro-RO" altLang="en-US" sz="1800" dirty="0"/>
          </a:p>
          <a:p>
            <a:r>
              <a:rPr lang="ro-RO" altLang="en-US" sz="1800" dirty="0"/>
              <a:t>Examenul este promovat </a:t>
            </a:r>
            <a:r>
              <a:rPr lang="ro-RO" altLang="en-US" sz="1800" b="1" dirty="0"/>
              <a:t>numai dacă </a:t>
            </a:r>
            <a:r>
              <a:rPr lang="ro-RO" altLang="en-US" sz="1800" dirty="0"/>
              <a:t>se obțin minim 1p din cele 2p acordate pentru examenul final, respectiv minim 3.5p din cele 8p acordate pentru activitățile din timpul semestrului.</a:t>
            </a:r>
            <a:endParaRPr lang="en-US" altLang="en-US" sz="1800" dirty="0"/>
          </a:p>
          <a:p>
            <a:endParaRPr lang="en-US" altLang="en-US" dirty="0"/>
          </a:p>
        </p:txBody>
      </p:sp>
      <p:sp>
        <p:nvSpPr>
          <p:cNvPr id="19461" name="Footer Placeholder 4">
            <a:extLst>
              <a:ext uri="{FF2B5EF4-FFF2-40B4-BE49-F238E27FC236}">
                <a16:creationId xmlns:a16="http://schemas.microsoft.com/office/drawing/2014/main" id="{0EB38AAD-2056-364A-8252-BEBF75D7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</a:rPr>
              <a:t>Programare Web– Curs 1</a:t>
            </a:r>
          </a:p>
        </p:txBody>
      </p:sp>
      <p:sp>
        <p:nvSpPr>
          <p:cNvPr id="27652" name="Slide Number Placeholder 5">
            <a:extLst>
              <a:ext uri="{FF2B5EF4-FFF2-40B4-BE49-F238E27FC236}">
                <a16:creationId xmlns:a16="http://schemas.microsoft.com/office/drawing/2014/main" id="{69A36688-305A-AD48-95B6-BEC22872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6E0AA9-8C8F-B14D-AC34-434953DA5466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5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>
            <a:extLst>
              <a:ext uri="{FF2B5EF4-FFF2-40B4-BE49-F238E27FC236}">
                <a16:creationId xmlns:a16="http://schemas.microsoft.com/office/drawing/2014/main" id="{FB70B948-7172-8B46-B95F-9ABA3CACE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3048001"/>
            <a:ext cx="8229600" cy="4873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200" dirty="0"/>
              <a:t>Cap. 1.</a:t>
            </a: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sz="3200" dirty="0"/>
              <a:t>De la </a:t>
            </a:r>
            <a:r>
              <a:rPr lang="en-US" altLang="en-US" sz="3200" dirty="0" err="1"/>
              <a:t>aplicatii</a:t>
            </a:r>
            <a:r>
              <a:rPr lang="en-US" altLang="en-US" sz="3200" dirty="0"/>
              <a:t> Web la... </a:t>
            </a:r>
            <a:r>
              <a:rPr lang="en-US" altLang="en-US" sz="3200" dirty="0" err="1"/>
              <a:t>Servicii</a:t>
            </a:r>
            <a:r>
              <a:rPr lang="en-US" altLang="en-US" sz="3200" dirty="0"/>
              <a:t> Web</a:t>
            </a:r>
            <a:br>
              <a:rPr lang="de-DE" altLang="en-US" sz="3200" i="1" dirty="0">
                <a:solidFill>
                  <a:schemeClr val="tx1"/>
                </a:solidFill>
              </a:rPr>
            </a:br>
            <a:br>
              <a:rPr lang="de-DE" altLang="en-US" sz="3200" i="1" dirty="0">
                <a:solidFill>
                  <a:schemeClr val="tx1"/>
                </a:solidFill>
              </a:rPr>
            </a:br>
            <a:br>
              <a:rPr lang="de-DE" altLang="en-US" sz="3200" i="1" dirty="0">
                <a:solidFill>
                  <a:schemeClr val="tx1"/>
                </a:solidFill>
              </a:rPr>
            </a:br>
            <a:br>
              <a:rPr lang="de-DE" altLang="en-US" sz="3200" i="1" dirty="0">
                <a:solidFill>
                  <a:schemeClr val="tx1"/>
                </a:solidFill>
              </a:rPr>
            </a:br>
            <a:endParaRPr lang="en-US" altLang="en-US" sz="3200" i="1" dirty="0">
              <a:solidFill>
                <a:schemeClr val="tx1"/>
              </a:solidFill>
            </a:endParaRPr>
          </a:p>
        </p:txBody>
      </p:sp>
      <p:sp>
        <p:nvSpPr>
          <p:cNvPr id="23555" name="Footer Placeholder 4">
            <a:extLst>
              <a:ext uri="{FF2B5EF4-FFF2-40B4-BE49-F238E27FC236}">
                <a16:creationId xmlns:a16="http://schemas.microsoft.com/office/drawing/2014/main" id="{8713B4BA-6822-3449-A918-8898E03E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</a:rPr>
              <a:t>Programare Web – Curs 1</a:t>
            </a:r>
          </a:p>
        </p:txBody>
      </p:sp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C1E5B319-F243-0942-9866-43CFC0D9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70617D-CEE0-C149-8A52-A7F72655C6AF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1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F2B0-651A-7C40-A849-F519F417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CERN </a:t>
            </a:r>
            <a:r>
              <a:rPr lang="en-US" dirty="0" err="1"/>
              <a:t>si</a:t>
            </a:r>
            <a:r>
              <a:rPr lang="en-US" dirty="0"/>
              <a:t> Web Wide Web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5DB5D46F-15B6-4E41-AE85-76658B6A34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16889" y="1699060"/>
            <a:ext cx="9720073" cy="4023360"/>
          </a:xfrm>
        </p:spPr>
        <p:txBody>
          <a:bodyPr/>
          <a:lstStyle/>
          <a:p>
            <a:r>
              <a:rPr lang="en-US" altLang="en-US" sz="2000" dirty="0"/>
              <a:t>1989: </a:t>
            </a:r>
            <a:r>
              <a:rPr lang="en-US" altLang="en-US" sz="2000" b="1" dirty="0"/>
              <a:t>Tim Berners-Lee</a:t>
            </a:r>
            <a:r>
              <a:rPr lang="en-US" altLang="en-US" sz="2000" dirty="0"/>
              <a:t> publica “Information Management: A proposal” </a:t>
            </a:r>
            <a:r>
              <a:rPr lang="en-US" altLang="en-US" sz="2000" dirty="0" err="1"/>
              <a:t>pentru</a:t>
            </a:r>
            <a:r>
              <a:rPr lang="en-US" altLang="en-US" sz="2000" dirty="0"/>
              <a:t> a </a:t>
            </a:r>
            <a:r>
              <a:rPr lang="en-US" altLang="en-US" sz="2000" dirty="0" err="1"/>
              <a:t>ajuta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viitorul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proiect</a:t>
            </a:r>
            <a:r>
              <a:rPr lang="en-US" altLang="en-US" sz="2000" dirty="0"/>
              <a:t> Large Hadron Collider.</a:t>
            </a:r>
          </a:p>
          <a:p>
            <a:r>
              <a:rPr lang="en-US" altLang="en-US" sz="2000" dirty="0"/>
              <a:t>1991: </a:t>
            </a:r>
            <a:r>
              <a:rPr lang="en-US" altLang="en-US" sz="2000" dirty="0" err="1"/>
              <a:t>Primele</a:t>
            </a:r>
            <a:r>
              <a:rPr lang="en-US" altLang="en-US" sz="2000" dirty="0"/>
              <a:t> </a:t>
            </a:r>
            <a:r>
              <a:rPr lang="en-US" altLang="en-US" sz="2000" b="1" dirty="0" err="1"/>
              <a:t>sisteme</a:t>
            </a:r>
            <a:r>
              <a:rPr lang="en-US" altLang="en-US" sz="2000" b="1" dirty="0"/>
              <a:t> www </a:t>
            </a:r>
            <a:r>
              <a:rPr lang="en-US" altLang="en-US" sz="2000" b="1" dirty="0" err="1"/>
              <a:t>introduse</a:t>
            </a:r>
            <a:r>
              <a:rPr lang="en-US" altLang="en-US" sz="2000" b="1" dirty="0"/>
              <a:t> </a:t>
            </a:r>
            <a:r>
              <a:rPr lang="en-US" altLang="en-US" sz="2000" dirty="0" err="1"/>
              <a:t>fizicienilor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prin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intermediul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bibliotecii</a:t>
            </a:r>
            <a:r>
              <a:rPr lang="en-US" altLang="en-US" sz="2000" dirty="0"/>
              <a:t> de program de la CERN. </a:t>
            </a:r>
            <a:r>
              <a:rPr lang="en-US" altLang="en-US" sz="2000" dirty="0" err="1"/>
              <a:t>Primul</a:t>
            </a:r>
            <a:r>
              <a:rPr lang="en-US" altLang="en-US" sz="2000" dirty="0"/>
              <a:t> server web – </a:t>
            </a:r>
            <a:r>
              <a:rPr lang="en-US" altLang="en-US" sz="2000" dirty="0" err="1"/>
              <a:t>localizat</a:t>
            </a:r>
            <a:r>
              <a:rPr lang="en-US" altLang="en-US" sz="2000" dirty="0"/>
              <a:t> in </a:t>
            </a:r>
            <a:r>
              <a:rPr lang="en-US" altLang="en-US" sz="2000" dirty="0" err="1"/>
              <a:t>laboratoarele</a:t>
            </a:r>
            <a:r>
              <a:rPr lang="en-US" altLang="en-US" sz="2000" dirty="0"/>
              <a:t> de </a:t>
            </a:r>
            <a:r>
              <a:rPr lang="en-US" altLang="en-US" sz="2000" dirty="0" err="1"/>
              <a:t>fizica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Europeana</a:t>
            </a:r>
            <a:r>
              <a:rPr lang="en-US" altLang="en-US" sz="2000" dirty="0"/>
              <a:t>.</a:t>
            </a:r>
          </a:p>
          <a:p>
            <a:r>
              <a:rPr lang="en-US" altLang="en-US" sz="2000" dirty="0"/>
              <a:t>1993: </a:t>
            </a:r>
            <a:r>
              <a:rPr lang="en-US" altLang="en-US" sz="2000" dirty="0" err="1"/>
              <a:t>Primul</a:t>
            </a:r>
            <a:r>
              <a:rPr lang="en-US" altLang="en-US" sz="2000" dirty="0"/>
              <a:t> browser Mosaic; web-ul </a:t>
            </a:r>
            <a:r>
              <a:rPr lang="en-US" altLang="en-US" sz="2000" dirty="0" err="1"/>
              <a:t>atinge</a:t>
            </a:r>
            <a:r>
              <a:rPr lang="en-US" altLang="en-US" sz="2000" dirty="0"/>
              <a:t> 500 de </a:t>
            </a:r>
            <a:r>
              <a:rPr lang="en-US" altLang="en-US" sz="2000" dirty="0" err="1"/>
              <a:t>servere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</a:t>
            </a:r>
            <a:r>
              <a:rPr lang="en-US" altLang="en-US" sz="2000" dirty="0"/>
              <a:t> 1% din </a:t>
            </a:r>
            <a:r>
              <a:rPr lang="en-US" altLang="en-US" sz="2000" dirty="0" err="1"/>
              <a:t>totalul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traficului</a:t>
            </a:r>
            <a:r>
              <a:rPr lang="en-US" altLang="en-US" sz="2000" dirty="0"/>
              <a:t> de Internet.</a:t>
            </a:r>
          </a:p>
          <a:p>
            <a:endParaRPr lang="en-US" altLang="en-US" sz="1800" dirty="0"/>
          </a:p>
        </p:txBody>
      </p:sp>
      <p:sp>
        <p:nvSpPr>
          <p:cNvPr id="31749" name="Footer Placeholder 4">
            <a:extLst>
              <a:ext uri="{FF2B5EF4-FFF2-40B4-BE49-F238E27FC236}">
                <a16:creationId xmlns:a16="http://schemas.microsoft.com/office/drawing/2014/main" id="{6CB0DD91-968E-8C41-895E-28204712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</a:rPr>
              <a:t>Programare Web– Curs 1</a:t>
            </a:r>
          </a:p>
        </p:txBody>
      </p:sp>
      <p:sp>
        <p:nvSpPr>
          <p:cNvPr id="31748" name="Slide Number Placeholder 5">
            <a:extLst>
              <a:ext uri="{FF2B5EF4-FFF2-40B4-BE49-F238E27FC236}">
                <a16:creationId xmlns:a16="http://schemas.microsoft.com/office/drawing/2014/main" id="{3B1F2066-AC2C-A543-A8ED-B7BDA814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BFB92A-491B-A940-898F-F5932EB0B017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3" name="Picture 10" descr="web proposal">
            <a:extLst>
              <a:ext uri="{FF2B5EF4-FFF2-40B4-BE49-F238E27FC236}">
                <a16:creationId xmlns:a16="http://schemas.microsoft.com/office/drawing/2014/main" id="{2B44B6BC-4ABA-D840-8AAB-028C5709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629025"/>
            <a:ext cx="3124200" cy="27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11" descr="9407011_31">
            <a:extLst>
              <a:ext uri="{FF2B5EF4-FFF2-40B4-BE49-F238E27FC236}">
                <a16:creationId xmlns:a16="http://schemas.microsoft.com/office/drawing/2014/main" id="{5E3C0251-087A-1F49-A849-97568A740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6" y="3581400"/>
            <a:ext cx="4333875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33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342487D-F8EA-9640-8922-B5C39739BC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zh-CN" dirty="0">
                <a:ea typeface="宋体" pitchFamily="2" charset="-122"/>
              </a:rPr>
              <a:t>O privire la … </a:t>
            </a:r>
            <a:r>
              <a:rPr lang="en-US" altLang="zh-CN" dirty="0">
                <a:ea typeface="宋体" pitchFamily="2" charset="-122"/>
              </a:rPr>
              <a:t>Internet</a:t>
            </a:r>
          </a:p>
        </p:txBody>
      </p:sp>
      <p:pic>
        <p:nvPicPr>
          <p:cNvPr id="33794" name="Picture 5" descr="Internet_map_cp">
            <a:extLst>
              <a:ext uri="{FF2B5EF4-FFF2-40B4-BE49-F238E27FC236}">
                <a16:creationId xmlns:a16="http://schemas.microsoft.com/office/drawing/2014/main" id="{A6892C04-6482-6A45-BE33-763A665FA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18" y="1706009"/>
            <a:ext cx="5231295" cy="49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238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4DB4-4D2F-CE43-AFF2-AC8BD349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Battle of the Internet Giants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A97C851C-C5C8-8A44-B79B-DD1BF90971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9" name="Date Placeholder 3">
            <a:extLst>
              <a:ext uri="{FF2B5EF4-FFF2-40B4-BE49-F238E27FC236}">
                <a16:creationId xmlns:a16="http://schemas.microsoft.com/office/drawing/2014/main" id="{35775737-D48C-DA43-9AB7-291EA077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826D-FDB3-FE42-BD52-60FE31FE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34821" name="Slide Number Placeholder 5">
            <a:extLst>
              <a:ext uri="{FF2B5EF4-FFF2-40B4-BE49-F238E27FC236}">
                <a16:creationId xmlns:a16="http://schemas.microsoft.com/office/drawing/2014/main" id="{2147B6A5-6685-2748-B98F-A58A4369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95248D-EB71-E942-AA6F-2316BD61C234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34822" name="Picture 2" descr="The Economist - December 2012 - Battle of the Internet Giants">
            <a:extLst>
              <a:ext uri="{FF2B5EF4-FFF2-40B4-BE49-F238E27FC236}">
                <a16:creationId xmlns:a16="http://schemas.microsoft.com/office/drawing/2014/main" id="{4CCD6213-727D-8143-A1EF-3E9BE2DC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14" y="1676401"/>
            <a:ext cx="38100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4" descr="Economist: Game of Thrones">
            <a:extLst>
              <a:ext uri="{FF2B5EF4-FFF2-40B4-BE49-F238E27FC236}">
                <a16:creationId xmlns:a16="http://schemas.microsoft.com/office/drawing/2014/main" id="{70038F6B-6494-C745-A92E-FE0D822A7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76401"/>
            <a:ext cx="5029200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387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E30D-45C0-F245-9474-4AC053831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838200"/>
            <a:ext cx="2895600" cy="19050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Evolutia</a:t>
            </a:r>
            <a:r>
              <a:rPr lang="en-US" dirty="0"/>
              <a:t> Web-</a:t>
            </a:r>
            <a:r>
              <a:rPr lang="en-US" dirty="0" err="1"/>
              <a:t>ului</a:t>
            </a:r>
            <a:endParaRPr lang="en-US" dirty="0"/>
          </a:p>
        </p:txBody>
      </p:sp>
      <p:sp>
        <p:nvSpPr>
          <p:cNvPr id="36868" name="Footer Placeholder 4">
            <a:extLst>
              <a:ext uri="{FF2B5EF4-FFF2-40B4-BE49-F238E27FC236}">
                <a16:creationId xmlns:a16="http://schemas.microsoft.com/office/drawing/2014/main" id="{6A99AC81-4D45-E047-B58F-6926105B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</a:rPr>
              <a:t>Programare Web– Curs 1</a:t>
            </a:r>
          </a:p>
        </p:txBody>
      </p:sp>
      <p:sp>
        <p:nvSpPr>
          <p:cNvPr id="36867" name="Slide Number Placeholder 5">
            <a:extLst>
              <a:ext uri="{FF2B5EF4-FFF2-40B4-BE49-F238E27FC236}">
                <a16:creationId xmlns:a16="http://schemas.microsoft.com/office/drawing/2014/main" id="{CBE96BC4-F9D4-EF4A-A51B-0139BD7C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60D734-1A97-8949-9AA4-A1CFBBDDC82F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3" name="Picture 3" descr="C:\Users\eCaesar\Desktop\web-surface.png">
            <a:extLst>
              <a:ext uri="{FF2B5EF4-FFF2-40B4-BE49-F238E27FC236}">
                <a16:creationId xmlns:a16="http://schemas.microsoft.com/office/drawing/2014/main" id="{72ABCC0E-DE5E-204B-B769-7300AEA0A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267201"/>
            <a:ext cx="7410450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 descr="C:\Users\eCaesar\Desktop\web-evolution.png">
            <a:extLst>
              <a:ext uri="{FF2B5EF4-FFF2-40B4-BE49-F238E27FC236}">
                <a16:creationId xmlns:a16="http://schemas.microsoft.com/office/drawing/2014/main" id="{A203B53A-B484-0446-9987-9F908C8A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9100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51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F2CE-66B4-A34A-AF50-D1E80BA1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o-RO" altLang="en-US" dirty="0"/>
              <a:t>Origini</a:t>
            </a:r>
            <a:endParaRPr lang="en-US" altLang="en-US" dirty="0"/>
          </a:p>
        </p:txBody>
      </p:sp>
      <p:sp>
        <p:nvSpPr>
          <p:cNvPr id="41986" name="Footer Placeholder 4">
            <a:extLst>
              <a:ext uri="{FF2B5EF4-FFF2-40B4-BE49-F238E27FC236}">
                <a16:creationId xmlns:a16="http://schemas.microsoft.com/office/drawing/2014/main" id="{C20430E0-ED0B-A646-B893-C43FFFA6F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900">
                <a:solidFill>
                  <a:schemeClr val="bg1"/>
                </a:solidFill>
              </a:rPr>
              <a:t>Curs Programare Web, anul 4 C5 – Curs 7</a:t>
            </a:r>
          </a:p>
        </p:txBody>
      </p:sp>
      <p:sp>
        <p:nvSpPr>
          <p:cNvPr id="37891" name="Slide Number Placeholder 5">
            <a:extLst>
              <a:ext uri="{FF2B5EF4-FFF2-40B4-BE49-F238E27FC236}">
                <a16:creationId xmlns:a16="http://schemas.microsoft.com/office/drawing/2014/main" id="{A29262C8-D832-4445-B9E2-91AECB80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5E3BAFE3-101D-FF4A-9941-DE806304983A}" type="slidenum">
              <a:rPr lang="en-US" altLang="en-US" sz="900">
                <a:solidFill>
                  <a:schemeClr val="bg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37892" name="Picture 2">
            <a:extLst>
              <a:ext uri="{FF2B5EF4-FFF2-40B4-BE49-F238E27FC236}">
                <a16:creationId xmlns:a16="http://schemas.microsoft.com/office/drawing/2014/main" id="{03ADABA7-DE4D-E048-8C3C-4F75162C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61" y="281609"/>
            <a:ext cx="8590722" cy="644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352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E76B-C11D-8A48-A6CD-94D4A0265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04801"/>
            <a:ext cx="8229600" cy="4873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o-RO" altLang="en-US"/>
              <a:t>Origini</a:t>
            </a:r>
            <a:endParaRPr lang="en-US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11F268BF-83E1-D64B-9C18-7806E84110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0" y="914400"/>
            <a:ext cx="8686800" cy="5334000"/>
          </a:xfrm>
        </p:spPr>
        <p:txBody>
          <a:bodyPr/>
          <a:lstStyle/>
          <a:p>
            <a:pPr eaLnBrk="1" hangingPunct="1"/>
            <a:r>
              <a:rPr lang="ro-RO" altLang="en-US" sz="2400"/>
              <a:t>HTML dezvoltat de Tim Berners-Lee în 1989 </a:t>
            </a:r>
          </a:p>
          <a:p>
            <a:pPr lvl="1" eaLnBrk="1" hangingPunct="1"/>
            <a:r>
              <a:rPr lang="ro-RO" altLang="en-US" sz="2000"/>
              <a:t>O modalitate de accesare a bazei de date ENQUIRE peste Internet</a:t>
            </a:r>
          </a:p>
          <a:p>
            <a:pPr lvl="1" eaLnBrk="1" hangingPunct="1"/>
            <a:r>
              <a:rPr lang="ro-RO" altLang="en-US" sz="2000"/>
              <a:t>Rezultatul a devenit World Wide Web</a:t>
            </a:r>
          </a:p>
          <a:p>
            <a:pPr eaLnBrk="1" hangingPunct="1"/>
            <a:r>
              <a:rPr lang="ro-RO" altLang="en-US" sz="2400"/>
              <a:t>HTML-ul a fost definit ca o aplicație a SGML,</a:t>
            </a:r>
          </a:p>
          <a:p>
            <a:pPr lvl="1" eaLnBrk="1" hangingPunct="1"/>
            <a:r>
              <a:rPr lang="ro-RO" altLang="en-US" sz="2000"/>
              <a:t>standardul ISO oferea suport pentru documente structurate</a:t>
            </a:r>
          </a:p>
          <a:p>
            <a:pPr eaLnBrk="1" hangingPunct="1"/>
            <a:r>
              <a:rPr lang="ro-RO" altLang="en-US" sz="2400"/>
              <a:t>Pentru a face din HTML un standard, Berners-Lee avea nevoie de o implementare reală a unei aplicații care să suporte astfel de documente</a:t>
            </a:r>
          </a:p>
          <a:p>
            <a:pPr lvl="1" eaLnBrk="1" hangingPunct="1"/>
            <a:r>
              <a:rPr lang="ro-RO" altLang="en-US" sz="2000"/>
              <a:t>S-a oprit la Mosaic – un browser a cărui finanțare era suportată de congresman-ul Al Gore</a:t>
            </a:r>
          </a:p>
          <a:p>
            <a:pPr eaLnBrk="1" hangingPunct="1"/>
            <a:r>
              <a:rPr lang="ro-RO" altLang="en-US" sz="2400"/>
              <a:t>HTML devine suportat de AOL, CompuServe, MSN, etc.</a:t>
            </a:r>
          </a:p>
          <a:p>
            <a:pPr lvl="1" eaLnBrk="1" hangingPunct="1"/>
            <a:r>
              <a:rPr lang="ro-RO" altLang="en-US" sz="2000"/>
              <a:t>Open-standard și având în spate investiții critice suportate de guvernul USA</a:t>
            </a:r>
          </a:p>
          <a:p>
            <a:pPr lvl="1" eaLnBrk="1" hangingPunct="1"/>
            <a:r>
              <a:rPr lang="ro-RO" altLang="en-US" sz="2000"/>
              <a:t>Amenințare la adresa supremației Microsoft*</a:t>
            </a:r>
          </a:p>
          <a:p>
            <a:pPr eaLnBrk="1" hangingPunct="1"/>
            <a:endParaRPr lang="en-US" altLang="en-US" sz="2400"/>
          </a:p>
        </p:txBody>
      </p:sp>
      <p:sp>
        <p:nvSpPr>
          <p:cNvPr id="38915" name="Slide Number Placeholder 5">
            <a:extLst>
              <a:ext uri="{FF2B5EF4-FFF2-40B4-BE49-F238E27FC236}">
                <a16:creationId xmlns:a16="http://schemas.microsoft.com/office/drawing/2014/main" id="{06954541-EB40-DC41-B9BA-C23A811F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D334AE31-3C4A-3840-83B7-B611C0D64B8C}" type="slidenum">
              <a:rPr lang="en-US" altLang="en-US" sz="900">
                <a:solidFill>
                  <a:schemeClr val="bg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38916" name="TextBox 6">
            <a:extLst>
              <a:ext uri="{FF2B5EF4-FFF2-40B4-BE49-F238E27FC236}">
                <a16:creationId xmlns:a16="http://schemas.microsoft.com/office/drawing/2014/main" id="{9788E43F-D2E6-AF43-8ADB-359B3D20A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6248401"/>
            <a:ext cx="8393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400"/>
              <a:t>*http://www.roughlydrafted.com/RD/RDM.Tech.Q2.07/12C0979F-82C7-4952-898A-55051A2D3897.html</a:t>
            </a: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83211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CAD2-271F-AA46-8A00-55AF2DB9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Curs</a:t>
            </a:r>
            <a:endParaRPr lang="en-GB" altLang="en-US"/>
          </a:p>
        </p:txBody>
      </p:sp>
      <p:sp>
        <p:nvSpPr>
          <p:cNvPr id="16386" name="Date Placeholder 3">
            <a:extLst>
              <a:ext uri="{FF2B5EF4-FFF2-40B4-BE49-F238E27FC236}">
                <a16:creationId xmlns:a16="http://schemas.microsoft.com/office/drawing/2014/main" id="{7F874002-05AA-CB4D-AE57-AE48336A9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B41A1-5373-1544-825C-D968C8FF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16388" name="Slide Number Placeholder 5">
            <a:extLst>
              <a:ext uri="{FF2B5EF4-FFF2-40B4-BE49-F238E27FC236}">
                <a16:creationId xmlns:a16="http://schemas.microsoft.com/office/drawing/2014/main" id="{2DB09849-E42F-7F49-A627-AE81F9B2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8DC3A3-1003-F24E-B6DF-9F945B2CB038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44B34F5-BA25-5C46-998D-C0758E0F7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066800"/>
            <a:ext cx="67818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319" name="Picture 7" descr="D:\poze\de folosit\IMG_0183.JPG">
            <a:extLst>
              <a:ext uri="{FF2B5EF4-FFF2-40B4-BE49-F238E27FC236}">
                <a16:creationId xmlns:a16="http://schemas.microsoft.com/office/drawing/2014/main" id="{635D76C9-07C2-E245-9055-F343BC743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342900"/>
            <a:ext cx="73025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94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662D-FFBB-2D43-BD39-5B098432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81001"/>
            <a:ext cx="7239000" cy="4873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ro-RO" altLang="en-US"/>
              <a:t>Origini</a:t>
            </a:r>
            <a:endParaRPr lang="en-US" altLang="en-US"/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BE2EBAB7-32D5-6F45-9B67-ACD9C874F4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990600"/>
            <a:ext cx="8610600" cy="5334000"/>
          </a:xfrm>
        </p:spPr>
        <p:txBody>
          <a:bodyPr/>
          <a:lstStyle/>
          <a:p>
            <a:pPr eaLnBrk="1" hangingPunct="1"/>
            <a:r>
              <a:rPr lang="ro-RO" altLang="en-US" sz="2400"/>
              <a:t>Când standardul devine popular, se pune problema controlului asupra acestuia:</a:t>
            </a:r>
          </a:p>
          <a:p>
            <a:pPr lvl="1" eaLnBrk="1" hangingPunct="1"/>
            <a:r>
              <a:rPr lang="ro-RO" altLang="en-US" sz="2000"/>
              <a:t>IETF formează HTML Working Group cu scopul de a începe lucrul la HTML 2.0</a:t>
            </a:r>
          </a:p>
          <a:p>
            <a:pPr lvl="1" eaLnBrk="1" hangingPunct="1"/>
            <a:r>
              <a:rPr lang="ro-RO" altLang="en-US" sz="2000"/>
              <a:t>Berners-Lee crează World Wide Web Consortium (W3C) – scop: promovarea tehnologii Web</a:t>
            </a:r>
          </a:p>
          <a:p>
            <a:pPr lvl="1" eaLnBrk="1" hangingPunct="1"/>
            <a:r>
              <a:rPr lang="ro-RO" altLang="en-US" sz="2000"/>
              <a:t>IETF reușește să scoată standardul HTML 2.0 în 1995, totuși în 1996 controlul revine în întregime către W3C</a:t>
            </a:r>
          </a:p>
          <a:p>
            <a:pPr eaLnBrk="1" hangingPunct="1"/>
            <a:r>
              <a:rPr lang="ro-RO" altLang="en-US" sz="2400"/>
              <a:t>HTML 2.0</a:t>
            </a:r>
          </a:p>
          <a:p>
            <a:pPr lvl="1" eaLnBrk="1" hangingPunct="1"/>
            <a:r>
              <a:rPr lang="ro-RO" altLang="en-US" sz="2000"/>
              <a:t>Integrarea extensiilor pe care dezvoltatorii de browsere le încorporase ad-hoc pentru diverse funcționalități</a:t>
            </a:r>
          </a:p>
          <a:p>
            <a:pPr eaLnBrk="1" hangingPunct="1"/>
            <a:r>
              <a:rPr lang="ro-RO" altLang="en-US" sz="2400"/>
              <a:t>HTML 3.0</a:t>
            </a:r>
          </a:p>
          <a:p>
            <a:pPr lvl="1" eaLnBrk="1" hangingPunct="1"/>
            <a:r>
              <a:rPr lang="ro-RO" altLang="en-US" sz="2000"/>
              <a:t>În 1995, W3C scoate HTML 3.0 ca o modalitate de formalizare a unor funcții precum suportul pentru documente științifice și matematice</a:t>
            </a:r>
          </a:p>
          <a:p>
            <a:pPr lvl="1" eaLnBrk="1" hangingPunct="1"/>
            <a:endParaRPr lang="en-US" altLang="en-US" sz="2000"/>
          </a:p>
        </p:txBody>
      </p:sp>
      <p:sp>
        <p:nvSpPr>
          <p:cNvPr id="39939" name="Slide Number Placeholder 5">
            <a:extLst>
              <a:ext uri="{FF2B5EF4-FFF2-40B4-BE49-F238E27FC236}">
                <a16:creationId xmlns:a16="http://schemas.microsoft.com/office/drawing/2014/main" id="{535DE745-D870-D84A-BF59-CE1B700F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82F49519-A1B0-1C43-B768-905A9CEC1E6C}" type="slidenum">
              <a:rPr lang="en-US" altLang="en-US" sz="900">
                <a:solidFill>
                  <a:schemeClr val="bg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7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CB1C7-B66E-D545-9DA3-AE48BF5C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o-RO" altLang="en-US"/>
              <a:t>Origini</a:t>
            </a:r>
            <a:endParaRPr lang="en-US" altLang="en-US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9752F8D9-02DB-4149-B8C2-2C573F7AC8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61253" y="761999"/>
            <a:ext cx="8816008" cy="5628861"/>
          </a:xfrm>
        </p:spPr>
        <p:txBody>
          <a:bodyPr/>
          <a:lstStyle/>
          <a:p>
            <a:pPr eaLnBrk="1" hangingPunct="1"/>
            <a:r>
              <a:rPr lang="ro-RO" altLang="en-US" sz="2400" dirty="0"/>
              <a:t>Războiul dezvoltatorilor de </a:t>
            </a:r>
            <a:r>
              <a:rPr lang="ro-RO" altLang="en-US" sz="2400" dirty="0" err="1"/>
              <a:t>browsere</a:t>
            </a:r>
            <a:r>
              <a:rPr lang="ro-RO" altLang="en-US" sz="2400" dirty="0"/>
              <a:t> continuă</a:t>
            </a:r>
          </a:p>
          <a:p>
            <a:pPr lvl="1" eaLnBrk="1" hangingPunct="1"/>
            <a:r>
              <a:rPr lang="ro-RO" altLang="en-US" sz="2000" dirty="0"/>
              <a:t>Fiecare </a:t>
            </a:r>
            <a:r>
              <a:rPr lang="ro-RO" altLang="en-US" sz="2000" dirty="0" err="1"/>
              <a:t>vendor</a:t>
            </a:r>
            <a:r>
              <a:rPr lang="ro-RO" altLang="en-US" sz="2000" dirty="0"/>
              <a:t> propune funcții noi, ne-</a:t>
            </a:r>
            <a:r>
              <a:rPr lang="ro-RO" altLang="en-US" sz="2000" dirty="0" err="1"/>
              <a:t>standadizate</a:t>
            </a:r>
            <a:r>
              <a:rPr lang="ro-RO" altLang="en-US" sz="2000" dirty="0"/>
              <a:t>, în încercarea de a acumula segmente din piața nouă în continuă expansiune:</a:t>
            </a:r>
          </a:p>
          <a:p>
            <a:pPr lvl="1" eaLnBrk="1" hangingPunct="1"/>
            <a:r>
              <a:rPr lang="ro-RO" altLang="en-US" sz="2000" dirty="0"/>
              <a:t>Microsoft reușește să scoată 3 versiuni stabile într-un singur an (1996) a IE, într-o încercare de a lega viitorul Web-ului de platforma Windows</a:t>
            </a:r>
          </a:p>
          <a:p>
            <a:pPr lvl="2" eaLnBrk="1" hangingPunct="1"/>
            <a:r>
              <a:rPr lang="ro-RO" altLang="en-US" sz="1800" dirty="0"/>
              <a:t>IE 3.0 vine cu suport pentru </a:t>
            </a:r>
            <a:r>
              <a:rPr lang="ro-RO" altLang="en-US" sz="1800" dirty="0" err="1"/>
              <a:t>ActiveX</a:t>
            </a:r>
            <a:r>
              <a:rPr lang="ro-RO" altLang="en-US" sz="1800" dirty="0"/>
              <a:t>, tehnologia de </a:t>
            </a:r>
            <a:r>
              <a:rPr lang="ro-RO" altLang="en-US" sz="1800" dirty="0" err="1"/>
              <a:t>contrucție</a:t>
            </a:r>
            <a:r>
              <a:rPr lang="ro-RO" altLang="en-US" sz="1800" dirty="0"/>
              <a:t> a unor controale bogate (dar care rulează doar pe Windows)</a:t>
            </a:r>
          </a:p>
          <a:p>
            <a:pPr lvl="1" eaLnBrk="1" hangingPunct="1"/>
            <a:r>
              <a:rPr lang="ro-RO" altLang="en-US" sz="2200" dirty="0" err="1"/>
              <a:t>Netscape</a:t>
            </a:r>
            <a:r>
              <a:rPr lang="ro-RO" altLang="en-US" sz="2200" dirty="0"/>
              <a:t> vine cu propria implementare de </a:t>
            </a:r>
            <a:r>
              <a:rPr lang="ro-RO" altLang="en-US" sz="2200" dirty="0" err="1"/>
              <a:t>ActiveX</a:t>
            </a:r>
            <a:r>
              <a:rPr lang="ro-RO" altLang="en-US" sz="2200" dirty="0"/>
              <a:t> și adaugă limbajul de </a:t>
            </a:r>
            <a:r>
              <a:rPr lang="ro-RO" altLang="en-US" sz="2200" dirty="0" err="1"/>
              <a:t>scripting</a:t>
            </a:r>
            <a:r>
              <a:rPr lang="ro-RO" altLang="en-US" sz="2200" dirty="0"/>
              <a:t> </a:t>
            </a:r>
            <a:r>
              <a:rPr lang="ro-RO" altLang="en-US" sz="2200" dirty="0" err="1"/>
              <a:t>JavaScript</a:t>
            </a:r>
            <a:endParaRPr lang="ro-RO" altLang="en-US" sz="2200" dirty="0"/>
          </a:p>
          <a:p>
            <a:pPr lvl="2" eaLnBrk="1" hangingPunct="1"/>
            <a:r>
              <a:rPr lang="ro-RO" altLang="en-US" sz="1800" dirty="0"/>
              <a:t>IE nu se lasă mai prejos și propune </a:t>
            </a:r>
            <a:r>
              <a:rPr lang="ro-RO" altLang="en-US" sz="1800" dirty="0" err="1"/>
              <a:t>Jscript</a:t>
            </a:r>
            <a:endParaRPr lang="ro-RO" altLang="en-US" sz="1800" dirty="0"/>
          </a:p>
          <a:p>
            <a:pPr eaLnBrk="1" hangingPunct="1"/>
            <a:r>
              <a:rPr lang="ro-RO" altLang="en-US" sz="2600" dirty="0"/>
              <a:t>În încercarea de a învinge, apar dispute cu privire la ce și cum ar trebui standardizat în HTML:</a:t>
            </a:r>
          </a:p>
          <a:p>
            <a:pPr lvl="1" eaLnBrk="1" hangingPunct="1"/>
            <a:r>
              <a:rPr lang="ro-RO" altLang="en-US" sz="2200" dirty="0" err="1"/>
              <a:t>Netscape</a:t>
            </a:r>
            <a:r>
              <a:rPr lang="ro-RO" altLang="en-US" sz="2200" dirty="0"/>
              <a:t> propune </a:t>
            </a:r>
            <a:r>
              <a:rPr lang="ro-RO" altLang="en-US" sz="2200" dirty="0" err="1"/>
              <a:t>tag-ul</a:t>
            </a:r>
            <a:r>
              <a:rPr lang="ro-RO" altLang="en-US" sz="2200" dirty="0"/>
              <a:t> BLINK</a:t>
            </a:r>
          </a:p>
          <a:p>
            <a:pPr lvl="1" eaLnBrk="1" hangingPunct="1"/>
            <a:r>
              <a:rPr lang="ro-RO" altLang="en-US" sz="2200" dirty="0"/>
              <a:t>Microsoft vine cu MARQUEE</a:t>
            </a:r>
          </a:p>
          <a:p>
            <a:pPr lvl="2" eaLnBrk="1" hangingPunct="1"/>
            <a:endParaRPr lang="en-US" altLang="en-US" sz="1800" dirty="0"/>
          </a:p>
        </p:txBody>
      </p:sp>
      <p:sp>
        <p:nvSpPr>
          <p:cNvPr id="40963" name="Slide Number Placeholder 5">
            <a:extLst>
              <a:ext uri="{FF2B5EF4-FFF2-40B4-BE49-F238E27FC236}">
                <a16:creationId xmlns:a16="http://schemas.microsoft.com/office/drawing/2014/main" id="{58B426C7-9DB9-5E4E-85AC-DC68001D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51D6C718-BBF0-C447-B9F7-E9F96BA5D073}" type="slidenum">
              <a:rPr lang="en-US" altLang="en-US" sz="900">
                <a:solidFill>
                  <a:schemeClr val="bg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55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16AB-4E16-0A4D-9D6A-B46BE5F5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o-RO" altLang="en-US"/>
              <a:t>Origini</a:t>
            </a:r>
            <a:endParaRPr lang="en-US" altLang="en-US"/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CE62B21E-3618-CA4F-A877-CDD921413E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27513" y="762000"/>
            <a:ext cx="8763000" cy="5334000"/>
          </a:xfrm>
        </p:spPr>
        <p:txBody>
          <a:bodyPr/>
          <a:lstStyle/>
          <a:p>
            <a:pPr eaLnBrk="1" hangingPunct="1"/>
            <a:r>
              <a:rPr lang="ro-RO" altLang="en-US" sz="2400" dirty="0"/>
              <a:t>Mediatorul e tot W3C</a:t>
            </a:r>
          </a:p>
          <a:p>
            <a:pPr lvl="1" eaLnBrk="1" hangingPunct="1"/>
            <a:r>
              <a:rPr lang="ro-RO" altLang="en-US" sz="2000" dirty="0"/>
              <a:t>În standard nu intră nici BLINK, nici MARQUEE</a:t>
            </a:r>
          </a:p>
          <a:p>
            <a:pPr lvl="1" eaLnBrk="1" hangingPunct="1"/>
            <a:r>
              <a:rPr lang="ro-RO" altLang="en-US" sz="2000" dirty="0"/>
              <a:t>Suportul pentru prezentare din </a:t>
            </a:r>
            <a:r>
              <a:rPr lang="ro-RO" altLang="en-US" sz="2000" dirty="0" err="1"/>
              <a:t>Netscape</a:t>
            </a:r>
            <a:r>
              <a:rPr lang="ro-RO" altLang="en-US" sz="2000" dirty="0"/>
              <a:t> e </a:t>
            </a:r>
            <a:r>
              <a:rPr lang="ro-RO" altLang="en-US" sz="2000" i="1" dirty="0" err="1"/>
              <a:t>deprecated</a:t>
            </a:r>
            <a:r>
              <a:rPr lang="ro-RO" altLang="en-US" sz="2000" dirty="0"/>
              <a:t> – în loc se propune folosirea CSS ca formă de separare a elementelor HTML de cele de formatare</a:t>
            </a:r>
            <a:r>
              <a:rPr lang="en-US" altLang="en-US" sz="2000" dirty="0"/>
              <a:t>/</a:t>
            </a:r>
            <a:r>
              <a:rPr lang="ro-RO" altLang="en-US" sz="2000" dirty="0"/>
              <a:t>stil </a:t>
            </a:r>
          </a:p>
          <a:p>
            <a:pPr eaLnBrk="1" hangingPunct="1"/>
            <a:r>
              <a:rPr lang="ro-RO" altLang="en-US" sz="2400" dirty="0"/>
              <a:t>HTML 4.0 lansat în 1997 (HTML 4.01 în 1999)</a:t>
            </a:r>
          </a:p>
          <a:p>
            <a:pPr lvl="1" eaLnBrk="1" hangingPunct="1"/>
            <a:r>
              <a:rPr lang="ro-RO" altLang="en-US" sz="2000" dirty="0"/>
              <a:t>Pe lângă separare conținut de prezentare, HTML 4 </a:t>
            </a:r>
            <a:r>
              <a:rPr lang="ro-RO" altLang="en-US" sz="2000" dirty="0" err="1"/>
              <a:t>standadizează</a:t>
            </a:r>
            <a:r>
              <a:rPr lang="ro-RO" altLang="en-US" sz="2000" dirty="0"/>
              <a:t> și elementele de limbaj </a:t>
            </a:r>
            <a:r>
              <a:rPr lang="ro-RO" altLang="en-US" sz="2000" dirty="0" err="1"/>
              <a:t>JavaScript</a:t>
            </a:r>
            <a:r>
              <a:rPr lang="ro-RO" altLang="en-US" sz="2000" dirty="0"/>
              <a:t> și modalitatea de acces cu documentul pe baza DOM</a:t>
            </a:r>
          </a:p>
          <a:p>
            <a:pPr eaLnBrk="1" hangingPunct="1"/>
            <a:r>
              <a:rPr lang="ro-RO" altLang="en-US" sz="2400" dirty="0"/>
              <a:t>W3C a decis și să conducă HTML 4 într-o nouă direcție:</a:t>
            </a:r>
          </a:p>
          <a:p>
            <a:pPr lvl="1" eaLnBrk="1" hangingPunct="1"/>
            <a:r>
              <a:rPr lang="ro-RO" altLang="en-US" sz="2000" dirty="0"/>
              <a:t>În loc să fie o formă de SGML, noua specificație conduce HTML înspre strictețea XML:</a:t>
            </a:r>
          </a:p>
          <a:p>
            <a:pPr lvl="2" eaLnBrk="1" hangingPunct="1"/>
            <a:r>
              <a:rPr lang="ro-RO" altLang="en-US" sz="1600" dirty="0"/>
              <a:t>Documentele HTML ar putea fi astfel mai ușor procesate de motoare XML </a:t>
            </a:r>
          </a:p>
          <a:p>
            <a:pPr lvl="2" eaLnBrk="1" hangingPunct="1"/>
            <a:r>
              <a:rPr lang="ro-RO" altLang="en-US" sz="1600" dirty="0"/>
              <a:t>HTML-</a:t>
            </a:r>
            <a:r>
              <a:rPr lang="ro-RO" altLang="en-US" sz="1600" dirty="0" err="1"/>
              <a:t>ul</a:t>
            </a:r>
            <a:r>
              <a:rPr lang="ro-RO" altLang="en-US" sz="1600" dirty="0"/>
              <a:t> devine în același timp deschis, în loc de a complica structura standardului, utilizatorul ar putea veni cu </a:t>
            </a:r>
            <a:r>
              <a:rPr lang="ro-RO" altLang="en-US" sz="1600" dirty="0" err="1"/>
              <a:t>tag</a:t>
            </a:r>
            <a:r>
              <a:rPr lang="ro-RO" altLang="en-US" sz="1600" dirty="0"/>
              <a:t>-uri definite într-o bibliotecă externă pentru reprezentări particulare (e.g., pentru matematică se poate folosi </a:t>
            </a:r>
            <a:r>
              <a:rPr lang="ro-RO" altLang="en-US" sz="1600" dirty="0" err="1"/>
              <a:t>MathML</a:t>
            </a:r>
            <a:r>
              <a:rPr lang="ro-RO" altLang="en-US" sz="1600" dirty="0"/>
              <a:t>)</a:t>
            </a:r>
            <a:endParaRPr lang="en-US" altLang="en-US" sz="1600" dirty="0"/>
          </a:p>
        </p:txBody>
      </p:sp>
      <p:sp>
        <p:nvSpPr>
          <p:cNvPr id="41987" name="Slide Number Placeholder 5">
            <a:extLst>
              <a:ext uri="{FF2B5EF4-FFF2-40B4-BE49-F238E27FC236}">
                <a16:creationId xmlns:a16="http://schemas.microsoft.com/office/drawing/2014/main" id="{F0A4DD67-A164-2548-966A-A4DE5A7D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5DD88342-4AFB-704B-9F74-AACDDA2A6554}" type="slidenum">
              <a:rPr lang="en-US" altLang="en-US" sz="900">
                <a:solidFill>
                  <a:schemeClr val="bg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86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B805-8F86-EF42-B75A-7A54B68A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Dar la noi?</a:t>
            </a:r>
            <a:endParaRPr lang="en-US" altLang="en-US"/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48982BEC-384D-464F-9DEF-8E52594976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09822" y="974780"/>
            <a:ext cx="8382000" cy="5334000"/>
          </a:xfrm>
        </p:spPr>
        <p:txBody>
          <a:bodyPr/>
          <a:lstStyle/>
          <a:p>
            <a:r>
              <a:rPr lang="vi-VN" altLang="en-US" sz="2800" dirty="0"/>
              <a:t>www.pub.ro – a apărut în 1997, conținea elemente minimale de HTML 3.2</a:t>
            </a:r>
          </a:p>
          <a:p>
            <a:endParaRPr lang="en-US" altLang="en-US" sz="2800" dirty="0"/>
          </a:p>
        </p:txBody>
      </p:sp>
      <p:sp>
        <p:nvSpPr>
          <p:cNvPr id="47107" name="Footer Placeholder 4">
            <a:extLst>
              <a:ext uri="{FF2B5EF4-FFF2-40B4-BE49-F238E27FC236}">
                <a16:creationId xmlns:a16="http://schemas.microsoft.com/office/drawing/2014/main" id="{C7B955A1-E85A-B14F-9ED4-757F7EFD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900">
                <a:solidFill>
                  <a:schemeClr val="bg1"/>
                </a:solidFill>
              </a:rPr>
              <a:t>Curs Programare Web, anul 4 C5 – Curs 7</a:t>
            </a:r>
          </a:p>
        </p:txBody>
      </p:sp>
      <p:sp>
        <p:nvSpPr>
          <p:cNvPr id="43012" name="Slide Number Placeholder 5">
            <a:extLst>
              <a:ext uri="{FF2B5EF4-FFF2-40B4-BE49-F238E27FC236}">
                <a16:creationId xmlns:a16="http://schemas.microsoft.com/office/drawing/2014/main" id="{6F0EB3C7-543B-AE4F-8882-CF11BE50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AB1E9D55-62C1-374D-92D9-CD5601A8D096}" type="slidenum">
              <a:rPr lang="en-US" altLang="en-US" sz="900">
                <a:solidFill>
                  <a:schemeClr val="bg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43013" name="Picture 8">
            <a:extLst>
              <a:ext uri="{FF2B5EF4-FFF2-40B4-BE49-F238E27FC236}">
                <a16:creationId xmlns:a16="http://schemas.microsoft.com/office/drawing/2014/main" id="{1DFE7FB6-2958-2744-86CC-06AF5586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016126"/>
            <a:ext cx="7105650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009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E354-8D38-DE4C-83D4-25970E90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Markup Evolution</a:t>
            </a:r>
          </a:p>
        </p:txBody>
      </p:sp>
      <p:sp>
        <p:nvSpPr>
          <p:cNvPr id="119810" name="Footer Placeholder 4">
            <a:extLst>
              <a:ext uri="{FF2B5EF4-FFF2-40B4-BE49-F238E27FC236}">
                <a16:creationId xmlns:a16="http://schemas.microsoft.com/office/drawing/2014/main" id="{EC08624A-087C-4A46-A20F-231824A0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900">
                <a:solidFill>
                  <a:schemeClr val="bg1"/>
                </a:solidFill>
              </a:rPr>
              <a:t>Curs Programare Web, anul 4 C5 – Curs 6</a:t>
            </a:r>
          </a:p>
        </p:txBody>
      </p:sp>
      <p:sp>
        <p:nvSpPr>
          <p:cNvPr id="44035" name="Slide Number Placeholder 5">
            <a:extLst>
              <a:ext uri="{FF2B5EF4-FFF2-40B4-BE49-F238E27FC236}">
                <a16:creationId xmlns:a16="http://schemas.microsoft.com/office/drawing/2014/main" id="{21195B6F-0772-D345-9AE1-CB161213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54812C16-3CEB-904A-AB19-C8103862BBE9}" type="slidenum">
              <a:rPr lang="en-US" altLang="en-US" sz="900">
                <a:solidFill>
                  <a:schemeClr val="bg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44036" name="Picture 2" descr="markup evolution">
            <a:extLst>
              <a:ext uri="{FF2B5EF4-FFF2-40B4-BE49-F238E27FC236}">
                <a16:creationId xmlns:a16="http://schemas.microsoft.com/office/drawing/2014/main" id="{C4809E5C-47EA-B844-A019-3E6DC3315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557" y="657225"/>
            <a:ext cx="600075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20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6637-8691-DE49-9C4D-2BE6C70BB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75" y="609601"/>
            <a:ext cx="8229600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Timeline of Web Markup and Style Standards</a:t>
            </a:r>
          </a:p>
        </p:txBody>
      </p:sp>
      <p:sp>
        <p:nvSpPr>
          <p:cNvPr id="45058" name="Slide Number Placeholder 5">
            <a:extLst>
              <a:ext uri="{FF2B5EF4-FFF2-40B4-BE49-F238E27FC236}">
                <a16:creationId xmlns:a16="http://schemas.microsoft.com/office/drawing/2014/main" id="{363AAD1A-CBAD-DB41-A03A-03F76B51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1A7CC25A-24B6-CE4F-9C1C-6F6F37269F45}" type="slidenum">
              <a:rPr lang="en-US" altLang="en-US" sz="900">
                <a:solidFill>
                  <a:schemeClr val="bg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45059" name="Picture 2" descr="timeline of web standards">
            <a:extLst>
              <a:ext uri="{FF2B5EF4-FFF2-40B4-BE49-F238E27FC236}">
                <a16:creationId xmlns:a16="http://schemas.microsoft.com/office/drawing/2014/main" id="{8188B61E-701C-4D40-89B8-249614D7D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5" y="1538285"/>
            <a:ext cx="851535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FBBDA2-E49D-BE89-D339-80EA727B1315}"/>
              </a:ext>
            </a:extLst>
          </p:cNvPr>
          <p:cNvSpPr txBox="1"/>
          <p:nvPr/>
        </p:nvSpPr>
        <p:spPr>
          <a:xfrm>
            <a:off x="9337575" y="2844224"/>
            <a:ext cx="6100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2010 - </a:t>
            </a:r>
            <a:r>
              <a:rPr lang="en-GB" sz="1400" dirty="0" err="1"/>
              <a:t>css</a:t>
            </a:r>
            <a:r>
              <a:rPr lang="en-GB" sz="1400" dirty="0"/>
              <a:t> 3</a:t>
            </a:r>
            <a:br>
              <a:rPr lang="en-GB" sz="1400" dirty="0"/>
            </a:br>
            <a:r>
              <a:rPr lang="en-GB" sz="1400" dirty="0"/>
              <a:t>2012 - media queries/flex box</a:t>
            </a:r>
            <a:br>
              <a:rPr lang="en-GB" sz="1400" dirty="0"/>
            </a:br>
            <a:r>
              <a:rPr lang="en-GB" sz="1400" dirty="0"/>
              <a:t>2017 - grid </a:t>
            </a:r>
            <a:r>
              <a:rPr lang="en-GB" sz="1400" dirty="0" err="1"/>
              <a:t>sistem</a:t>
            </a:r>
            <a:br>
              <a:rPr lang="en-GB" sz="1400" dirty="0"/>
            </a:br>
            <a:r>
              <a:rPr lang="en-GB" sz="1400" dirty="0"/>
              <a:t>2019 - container queries</a:t>
            </a:r>
          </a:p>
          <a:p>
            <a:r>
              <a:rPr lang="en-GB" sz="1400" dirty="0"/>
              <a:t>....</a:t>
            </a: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9588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ED7C-3465-704E-B47E-0D00BD5B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HTML 5</a:t>
            </a:r>
            <a:endParaRPr lang="en-GB" altLang="en-US"/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8CE5ACD9-51AC-F346-9658-0DCA2A9BED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ro-RO" altLang="en-US" sz="3000"/>
              <a:t>2004 Web Hypertext Application Working Group (WHATWG) au inceput lucrul la noul standard HTML</a:t>
            </a:r>
          </a:p>
          <a:p>
            <a:pPr>
              <a:lnSpc>
                <a:spcPct val="90000"/>
              </a:lnSpc>
            </a:pPr>
            <a:endParaRPr lang="ro-RO" altLang="en-US" sz="3000"/>
          </a:p>
          <a:p>
            <a:pPr>
              <a:lnSpc>
                <a:spcPct val="90000"/>
              </a:lnSpc>
            </a:pPr>
            <a:r>
              <a:rPr lang="ro-RO" altLang="en-US" sz="3000"/>
              <a:t>2004 Consortiul W3C se concentrau asupra dezvoltarii XHTML 2.0 desi HTML 4.01 nu mai fusese actualizat inca din 2000.</a:t>
            </a:r>
          </a:p>
          <a:p>
            <a:pPr>
              <a:lnSpc>
                <a:spcPct val="90000"/>
              </a:lnSpc>
            </a:pPr>
            <a:endParaRPr lang="ro-RO" altLang="en-US" sz="3000"/>
          </a:p>
          <a:p>
            <a:pPr>
              <a:lnSpc>
                <a:spcPct val="90000"/>
              </a:lnSpc>
            </a:pPr>
            <a:r>
              <a:rPr lang="ro-RO" altLang="en-US" sz="3000"/>
              <a:t>2007 Specificatiile HTML 5 ale WHATWG au fost apoi adoptate de catre W3C ca punct de start al noului standard HTML. </a:t>
            </a:r>
          </a:p>
          <a:p>
            <a:pPr>
              <a:lnSpc>
                <a:spcPct val="90000"/>
              </a:lnSpc>
            </a:pPr>
            <a:endParaRPr lang="en-US" altLang="en-US" sz="3000"/>
          </a:p>
          <a:p>
            <a:pPr>
              <a:lnSpc>
                <a:spcPct val="90000"/>
              </a:lnSpc>
            </a:pPr>
            <a:endParaRPr lang="en-GB" altLang="en-US" sz="3000"/>
          </a:p>
        </p:txBody>
      </p:sp>
      <p:sp>
        <p:nvSpPr>
          <p:cNvPr id="46083" name="Slide Number Placeholder 5">
            <a:extLst>
              <a:ext uri="{FF2B5EF4-FFF2-40B4-BE49-F238E27FC236}">
                <a16:creationId xmlns:a16="http://schemas.microsoft.com/office/drawing/2014/main" id="{60076DD0-DD0E-E347-BB61-28A168A2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89F40208-B2F3-0147-A9F4-C912CA4F5E26}" type="slidenum">
              <a:rPr lang="en-US" altLang="en-US" sz="900">
                <a:solidFill>
                  <a:schemeClr val="bg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4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1688-6126-B74D-9D80-896F6062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 dirty="0"/>
              <a:t>HTML 5 </a:t>
            </a:r>
            <a:endParaRPr lang="en-US" altLang="en-US" dirty="0"/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B1E8572E-E964-C24C-AE70-1371A63F5B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93774" y="990600"/>
            <a:ext cx="8686800" cy="43434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ro-RO" altLang="en-US" sz="3000" dirty="0"/>
              <a:t>HTML5 </a:t>
            </a:r>
            <a:r>
              <a:rPr lang="en-US" altLang="en-US" sz="3000" dirty="0"/>
              <a:t>- </a:t>
            </a:r>
            <a:r>
              <a:rPr lang="ro-RO" altLang="en-US" sz="3000" dirty="0"/>
              <a:t>ultima versiune HTML </a:t>
            </a:r>
            <a:r>
              <a:rPr lang="en-US" altLang="en-US" sz="3000" dirty="0"/>
              <a:t>+ </a:t>
            </a:r>
            <a:r>
              <a:rPr lang="ro-RO" altLang="en-US" sz="3000" dirty="0"/>
              <a:t>XHTML. </a:t>
            </a:r>
            <a:endParaRPr lang="en-US" altLang="en-US" sz="3000" dirty="0"/>
          </a:p>
          <a:p>
            <a:pPr>
              <a:lnSpc>
                <a:spcPct val="70000"/>
              </a:lnSpc>
            </a:pPr>
            <a:r>
              <a:rPr lang="en-US" altLang="en-US" sz="3000" dirty="0"/>
              <a:t>Inca </a:t>
            </a:r>
            <a:r>
              <a:rPr lang="ro-RO" altLang="en-US" sz="3000" dirty="0"/>
              <a:t>HTML 5(.1) este o „ciorna” (</a:t>
            </a:r>
            <a:r>
              <a:rPr lang="ro-RO" altLang="en-US" sz="3000" dirty="0">
                <a:hlinkClick r:id="rId2"/>
              </a:rPr>
              <a:t>W3C Working Draft</a:t>
            </a:r>
            <a:r>
              <a:rPr lang="ro-RO" altLang="en-US" sz="3000" dirty="0"/>
              <a:t>)</a:t>
            </a:r>
            <a:endParaRPr lang="en-US" altLang="en-US" sz="3000" dirty="0"/>
          </a:p>
          <a:p>
            <a:pPr lvl="1">
              <a:lnSpc>
                <a:spcPct val="70000"/>
              </a:lnSpc>
            </a:pPr>
            <a:r>
              <a:rPr lang="ro-RO" altLang="en-US" sz="2600" dirty="0"/>
              <a:t>dezvoltatorii </a:t>
            </a:r>
            <a:r>
              <a:rPr lang="ro-RO" altLang="en-US" sz="2600" dirty="0" err="1"/>
              <a:t>browserelor</a:t>
            </a:r>
            <a:r>
              <a:rPr lang="ro-RO" altLang="en-US" sz="2600" dirty="0"/>
              <a:t> </a:t>
            </a:r>
            <a:r>
              <a:rPr lang="ro-RO" altLang="en-US" sz="2600" dirty="0" err="1"/>
              <a:t>implementeaza</a:t>
            </a:r>
            <a:r>
              <a:rPr lang="ro-RO" altLang="en-US" sz="2600" dirty="0"/>
              <a:t> </a:t>
            </a:r>
            <a:r>
              <a:rPr lang="ro-RO" altLang="en-US" sz="2600" dirty="0" err="1"/>
              <a:t>parti</a:t>
            </a:r>
            <a:r>
              <a:rPr lang="ro-RO" altLang="en-US" sz="2600" dirty="0"/>
              <a:t> din </a:t>
            </a:r>
            <a:r>
              <a:rPr lang="ro-RO" altLang="en-US" sz="2600" dirty="0" err="1"/>
              <a:t>functionalitatile</a:t>
            </a:r>
            <a:r>
              <a:rPr lang="ro-RO" altLang="en-US" sz="2600" dirty="0"/>
              <a:t> prezente in standardul HTML5.</a:t>
            </a:r>
            <a:endParaRPr lang="en-US" altLang="en-US" sz="2600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HTML5 – </a:t>
            </a:r>
            <a:r>
              <a:rPr lang="en-US" altLang="en-US" dirty="0" err="1"/>
              <a:t>suita</a:t>
            </a:r>
            <a:r>
              <a:rPr lang="en-US" altLang="en-US" dirty="0"/>
              <a:t> de </a:t>
            </a:r>
            <a:r>
              <a:rPr lang="en-US" altLang="en-US" dirty="0" err="1"/>
              <a:t>instrumente</a:t>
            </a:r>
            <a:r>
              <a:rPr lang="en-US" altLang="en-US" dirty="0"/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Markup (HTML 5)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Presentation (CSS 3)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Interaction (DOM, Ajax, APIs)</a:t>
            </a:r>
          </a:p>
          <a:p>
            <a:pPr>
              <a:lnSpc>
                <a:spcPct val="70000"/>
              </a:lnSpc>
            </a:pPr>
            <a:endParaRPr lang="en-US" altLang="en-US" sz="3000" dirty="0"/>
          </a:p>
          <a:p>
            <a:pPr>
              <a:lnSpc>
                <a:spcPct val="70000"/>
              </a:lnSpc>
            </a:pPr>
            <a:endParaRPr lang="ro-RO" altLang="en-US" sz="3000" dirty="0"/>
          </a:p>
          <a:p>
            <a:pPr>
              <a:lnSpc>
                <a:spcPct val="70000"/>
              </a:lnSpc>
            </a:pPr>
            <a:endParaRPr lang="en-US" altLang="en-US" sz="3000" dirty="0"/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F0CC9EE1-6048-5B4D-A946-CA22490A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334000"/>
            <a:ext cx="5716588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568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F070B9-0625-7247-A512-CD7C7FA1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De ce HTML5?</a:t>
            </a:r>
            <a:endParaRPr lang="en-US" alt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57DBBC-4A14-6D48-9AA3-AFE81585BD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546226"/>
            <a:ext cx="3657600" cy="639763"/>
          </a:xfrm>
        </p:spPr>
        <p:txBody>
          <a:bodyPr/>
          <a:lstStyle/>
          <a:p>
            <a:r>
              <a:rPr lang="ro-RO" altLang="en-US" sz="1400"/>
              <a:t>Calculatoare performante folosite insuficient</a:t>
            </a:r>
            <a:endParaRPr lang="en-US" altLang="en-US" sz="140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5D0412A-3590-B94E-9A11-F7689CA8A1C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2514601"/>
            <a:ext cx="4038600" cy="289242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6F7AA5-F4EF-DC4B-92C2-C1D67619E88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o-RO" altLang="en-US" sz="1400"/>
              <a:t>Numarul utilizatorilor de servicii web devine din ce in ce mai mare</a:t>
            </a:r>
            <a:endParaRPr lang="en-US" altLang="en-US" sz="140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F010DFB-9612-0A46-8C01-3D3494B270E0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3601" y="2590800"/>
            <a:ext cx="4246563" cy="2719388"/>
          </a:xfrm>
        </p:spPr>
      </p:pic>
    </p:spTree>
    <p:extLst>
      <p:ext uri="{BB962C8B-B14F-4D97-AF65-F5344CB8AC3E}">
        <p14:creationId xmlns:p14="http://schemas.microsoft.com/office/powerpoint/2010/main" val="312711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75FDE5F5-4257-884D-8CD1-FDC02715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Istoria</a:t>
            </a:r>
            <a:r>
              <a:rPr lang="en-US" altLang="en-US" dirty="0"/>
              <a:t> </a:t>
            </a:r>
            <a:r>
              <a:rPr lang="en-US" altLang="en-US" dirty="0" err="1"/>
              <a:t>Standardelor</a:t>
            </a:r>
            <a:r>
              <a:rPr lang="en-US" altLang="en-US" dirty="0"/>
              <a:t> Web</a:t>
            </a:r>
          </a:p>
        </p:txBody>
      </p:sp>
      <p:sp>
        <p:nvSpPr>
          <p:cNvPr id="49154" name="TextBox 9">
            <a:extLst>
              <a:ext uri="{FF2B5EF4-FFF2-40B4-BE49-F238E27FC236}">
                <a16:creationId xmlns:a16="http://schemas.microsoft.com/office/drawing/2014/main" id="{032689C3-9541-1E41-9000-B1B75BFAB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581400"/>
            <a:ext cx="996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HTML 5</a:t>
            </a:r>
          </a:p>
        </p:txBody>
      </p:sp>
      <p:sp>
        <p:nvSpPr>
          <p:cNvPr id="49155" name="TextBox 10">
            <a:extLst>
              <a:ext uri="{FF2B5EF4-FFF2-40B4-BE49-F238E27FC236}">
                <a16:creationId xmlns:a16="http://schemas.microsoft.com/office/drawing/2014/main" id="{0D7BE87A-418D-C74D-A0C3-EE62D7D80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1" y="3581400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CSS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91D6654-AB84-684B-A3F2-427B883B588E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3937001"/>
          <a:ext cx="3733800" cy="1482724"/>
        </p:xfrm>
        <a:graphic>
          <a:graphicData uri="http://schemas.openxmlformats.org/drawingml/2006/table">
            <a:tbl>
              <a:tblPr firstRow="1" bandRow="1"/>
              <a:tblGrid>
                <a:gridCol w="1540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800" b="0" dirty="0"/>
                        <a:t>2004</a:t>
                      </a:r>
                    </a:p>
                  </a:txBody>
                  <a:tcPr marT="45700" marB="45700"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800" b="0" dirty="0"/>
                        <a:t>WHATWG started</a:t>
                      </a:r>
                    </a:p>
                  </a:txBody>
                  <a:tcPr marT="45700" marB="45700"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800" dirty="0"/>
                        <a:t>2008</a:t>
                      </a:r>
                    </a:p>
                  </a:txBody>
                  <a:tcPr marT="45700" marB="45700"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800" dirty="0"/>
                        <a:t>W3C Working Draft</a:t>
                      </a:r>
                    </a:p>
                  </a:txBody>
                  <a:tcPr marT="45700" marB="45700"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800" dirty="0"/>
                        <a:t>2012 (2010)</a:t>
                      </a:r>
                    </a:p>
                  </a:txBody>
                  <a:tcPr marT="45700" marB="45700"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800" dirty="0"/>
                        <a:t>W3C Candidate </a:t>
                      </a:r>
                      <a:r>
                        <a:rPr lang="en-US" sz="1800" dirty="0" err="1"/>
                        <a:t>Rec</a:t>
                      </a:r>
                      <a:endParaRPr lang="en-US" sz="1800" dirty="0"/>
                    </a:p>
                  </a:txBody>
                  <a:tcPr marT="45700" marB="45700"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800" dirty="0"/>
                        <a:t>2022</a:t>
                      </a:r>
                    </a:p>
                  </a:txBody>
                  <a:tcPr marT="45700" marB="45700"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sz="1800" dirty="0"/>
                        <a:t>W3C </a:t>
                      </a:r>
                      <a:r>
                        <a:rPr lang="en-US" sz="1800" dirty="0" err="1"/>
                        <a:t>Rec</a:t>
                      </a:r>
                      <a:endParaRPr lang="en-US" sz="1800" dirty="0"/>
                    </a:p>
                  </a:txBody>
                  <a:tcPr marT="45700" marB="45700">
                    <a:lnL w="12700" cmpd="sng">
                      <a:solidFill>
                        <a:srgbClr val="9BBB59"/>
                      </a:solidFill>
                    </a:lnL>
                    <a:lnR w="12700" cmpd="sng">
                      <a:solidFill>
                        <a:srgbClr val="9BBB59"/>
                      </a:solidFill>
                    </a:lnR>
                    <a:lnT w="12700" cmpd="sng">
                      <a:solidFill>
                        <a:srgbClr val="9BBB59"/>
                      </a:solidFill>
                    </a:lnT>
                    <a:lnB w="12700" cmpd="sng">
                      <a:solidFill>
                        <a:srgbClr val="9BBB59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C62CED6-BB53-0C4A-A7B3-1EF9E58C40E4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937000"/>
          <a:ext cx="3886200" cy="1854200"/>
        </p:xfrm>
        <a:graphic>
          <a:graphicData uri="http://schemas.openxmlformats.org/drawingml/2006/table">
            <a:tbl>
              <a:tblPr firstRow="1" bandRow="1"/>
              <a:tblGrid>
                <a:gridCol w="1675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b="0" dirty="0"/>
                        <a:t>1996 – CSS 1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b="0" dirty="0"/>
                        <a:t>W3C </a:t>
                      </a:r>
                      <a:r>
                        <a:rPr lang="en-US" b="0" dirty="0" err="1"/>
                        <a:t>Rec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/>
                        <a:t>1998 – CSS 2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/>
                        <a:t>W3C </a:t>
                      </a:r>
                      <a:r>
                        <a:rPr lang="en-US" dirty="0" err="1"/>
                        <a:t>Rec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/>
                        <a:t>1999</a:t>
                      </a:r>
                      <a:r>
                        <a:rPr lang="en-US" baseline="0" dirty="0"/>
                        <a:t> – CSS 3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/>
                        <a:t>Proposed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/>
                        <a:t>2005</a:t>
                      </a:r>
                      <a:r>
                        <a:rPr lang="en-US" baseline="0" dirty="0"/>
                        <a:t> – CSS 2.1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/>
                        <a:t>W3C Candidate </a:t>
                      </a:r>
                      <a:r>
                        <a:rPr lang="en-US" dirty="0" err="1"/>
                        <a:t>Rec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/>
                        <a:t>2001 – CSS 3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US" dirty="0"/>
                        <a:t>W3C Working Draft</a:t>
                      </a:r>
                    </a:p>
                  </a:txBody>
                  <a:tcPr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30C6A237-8930-204C-9904-3F58DB1DC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65806"/>
              </p:ext>
            </p:extLst>
          </p:nvPr>
        </p:nvGraphicFramePr>
        <p:xfrm>
          <a:off x="1752600" y="1806574"/>
          <a:ext cx="8229600" cy="159702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91-92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93-94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95-96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97-98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99-00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01-02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03-04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05-06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07-08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09-10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11-12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13-14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HTML 1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HTML 2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HTML 4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XHTML 1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HTML 5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CSS 1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CSS 2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T-less D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Web 2.0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CSS3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JS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ECMA, DOM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DOM 2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Ajax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pitchFamily="34" charset="0"/>
                        </a:rPr>
                        <a:t>DOM, APIs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80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>
            <a:extLst>
              <a:ext uri="{FF2B5EF4-FFF2-40B4-BE49-F238E27FC236}">
                <a16:creationId xmlns:a16="http://schemas.microsoft.com/office/drawing/2014/main" id="{A0044AD0-6724-6B43-A63A-B68E770F8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048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167A07-31D2-C848-91F9-1794F6EB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52400"/>
            <a:ext cx="6400800" cy="1143000"/>
          </a:xfrm>
        </p:spPr>
        <p:txBody>
          <a:bodyPr/>
          <a:lstStyle/>
          <a:p>
            <a:pPr>
              <a:defRPr/>
            </a:pPr>
            <a:r>
              <a:rPr lang="ro-RO" altLang="en-US"/>
              <a:t>Mit… si realitate</a:t>
            </a:r>
            <a:endParaRPr lang="en-US" altLang="en-US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D58CB1DF-2D66-494D-9AF9-C78589DE9A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1112838"/>
            <a:ext cx="7010400" cy="4525962"/>
          </a:xfrm>
        </p:spPr>
        <p:txBody>
          <a:bodyPr/>
          <a:lstStyle/>
          <a:p>
            <a:r>
              <a:rPr lang="ro-RO" altLang="en-US" sz="2400" u="sng"/>
              <a:t>Oricine poate</a:t>
            </a:r>
            <a:r>
              <a:rPr lang="ro-RO" altLang="en-US" sz="2400"/>
              <a:t> face programare Web</a:t>
            </a:r>
          </a:p>
          <a:p>
            <a:pPr lvl="1"/>
            <a:r>
              <a:rPr lang="ro-RO" altLang="en-US" sz="2000"/>
              <a:t>Reteta: programator (la nivelul documentelor HTML?) cu ceva cunostinte de node.js, react si ceva SQL</a:t>
            </a:r>
          </a:p>
          <a:p>
            <a:pPr lvl="1"/>
            <a:r>
              <a:rPr lang="ro-RO" altLang="en-US" sz="2000"/>
              <a:t>Programarea Web = (mult) mai mult de atat</a:t>
            </a:r>
          </a:p>
        </p:txBody>
      </p:sp>
      <p:sp>
        <p:nvSpPr>
          <p:cNvPr id="17412" name="Content Placeholder 2">
            <a:extLst>
              <a:ext uri="{FF2B5EF4-FFF2-40B4-BE49-F238E27FC236}">
                <a16:creationId xmlns:a16="http://schemas.microsoft.com/office/drawing/2014/main" id="{5A19E699-363C-C141-9AE6-6EBBB14AD312}"/>
              </a:ext>
            </a:extLst>
          </p:cNvPr>
          <p:cNvSpPr txBox="1">
            <a:spLocks/>
          </p:cNvSpPr>
          <p:nvPr/>
        </p:nvSpPr>
        <p:spPr bwMode="auto">
          <a:xfrm>
            <a:off x="1752600" y="2667001"/>
            <a:ext cx="8534400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en-US" sz="2400"/>
              <a:t>Aplicatii desktop vs. Aplicatii web?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ro-RO" altLang="en-US" sz="2000"/>
              <a:t>Aplicatii precum Photoshop, Word, Excel… in JavaScript? … Deja se intampla.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ro-RO" altLang="en-US" sz="2000"/>
              <a:t>Business-ul are nevoie de Web. Piata de Web a intrecut de mult piata aplicatiilor (inca) Desktop. </a:t>
            </a:r>
            <a:endParaRPr lang="en-US" altLang="en-US" sz="200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ro-RO" altLang="en-US" sz="2000"/>
              <a:t>Browserele devin mai puternice, limbajele, tehnologiile, platformele mai evoluate.</a:t>
            </a:r>
            <a:endParaRPr lang="ro-RO" altLang="en-US" sz="2400"/>
          </a:p>
          <a:p>
            <a:pPr eaLnBrk="1" hangingPunct="1"/>
            <a:r>
              <a:rPr lang="ro-RO" altLang="en-US" sz="2400"/>
              <a:t>Programarea Web = mediu challenging</a:t>
            </a:r>
          </a:p>
        </p:txBody>
      </p:sp>
    </p:spTree>
    <p:extLst>
      <p:ext uri="{BB962C8B-B14F-4D97-AF65-F5344CB8AC3E}">
        <p14:creationId xmlns:p14="http://schemas.microsoft.com/office/powerpoint/2010/main" val="786698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525C-A594-5A48-8CD1-FA33019F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752601"/>
            <a:ext cx="3962400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The Web is Dead: Long Live the Internet</a:t>
            </a:r>
          </a:p>
        </p:txBody>
      </p:sp>
      <p:sp>
        <p:nvSpPr>
          <p:cNvPr id="50178" name="Date Placeholder 3">
            <a:extLst>
              <a:ext uri="{FF2B5EF4-FFF2-40B4-BE49-F238E27FC236}">
                <a16:creationId xmlns:a16="http://schemas.microsoft.com/office/drawing/2014/main" id="{59CADE29-4784-A747-A6BA-6D7AEE59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5FC6-7773-8F46-80F8-653208F7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50180" name="Slide Number Placeholder 5">
            <a:extLst>
              <a:ext uri="{FF2B5EF4-FFF2-40B4-BE49-F238E27FC236}">
                <a16:creationId xmlns:a16="http://schemas.microsoft.com/office/drawing/2014/main" id="{D7738BF4-083F-1F47-91B1-E68011C8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57E637-89A0-144D-B581-E8AFC61AC529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50181" name="Picture 2" descr="Wired: Web is Dead">
            <a:extLst>
              <a:ext uri="{FF2B5EF4-FFF2-40B4-BE49-F238E27FC236}">
                <a16:creationId xmlns:a16="http://schemas.microsoft.com/office/drawing/2014/main" id="{FD0B5145-98FB-2645-B07D-B88400E7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536" y="908104"/>
            <a:ext cx="42862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14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54D7-8C08-9749-AF30-25410533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752601"/>
            <a:ext cx="3962400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3200"/>
              <a:t>The Web is Reborn…</a:t>
            </a:r>
          </a:p>
        </p:txBody>
      </p:sp>
      <p:sp>
        <p:nvSpPr>
          <p:cNvPr id="51202" name="Date Placeholder 3">
            <a:extLst>
              <a:ext uri="{FF2B5EF4-FFF2-40B4-BE49-F238E27FC236}">
                <a16:creationId xmlns:a16="http://schemas.microsoft.com/office/drawing/2014/main" id="{1D40EAE3-1310-EB48-B113-F1431044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CC7FF-AE7F-1048-836C-2CB672C6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51204" name="Slide Number Placeholder 5">
            <a:extLst>
              <a:ext uri="{FF2B5EF4-FFF2-40B4-BE49-F238E27FC236}">
                <a16:creationId xmlns:a16="http://schemas.microsoft.com/office/drawing/2014/main" id="{FB697257-BD03-8447-883A-661DEEE5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B63122-B07E-D041-B5F5-B0FF077DE734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51205" name="Picture 2" descr="Technology Review:  The Web is Reborn">
            <a:extLst>
              <a:ext uri="{FF2B5EF4-FFF2-40B4-BE49-F238E27FC236}">
                <a16:creationId xmlns:a16="http://schemas.microsoft.com/office/drawing/2014/main" id="{B34B37BE-4C1B-9F46-B9ED-3F18E474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85800"/>
            <a:ext cx="428625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283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B9EE-ED71-4D43-88EE-EC416C8C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Protocoale de comunica</a:t>
            </a:r>
            <a:r>
              <a:rPr lang="ro-RO" altLang="en-US"/>
              <a:t>ție</a:t>
            </a:r>
            <a:endParaRPr lang="en-US" altLang="en-US"/>
          </a:p>
        </p:txBody>
      </p:sp>
      <p:sp>
        <p:nvSpPr>
          <p:cNvPr id="52226" name="Footer Placeholder 3">
            <a:extLst>
              <a:ext uri="{FF2B5EF4-FFF2-40B4-BE49-F238E27FC236}">
                <a16:creationId xmlns:a16="http://schemas.microsoft.com/office/drawing/2014/main" id="{D4220F71-6BAB-B741-8B2B-5AD5304F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chemeClr val="bg1"/>
                </a:solidFill>
                <a:cs typeface="Arial" panose="020B0604020202020204" pitchFamily="34" charset="0"/>
              </a:rPr>
              <a:t>Instrumente pentru dezvoltarea programelor</a:t>
            </a:r>
          </a:p>
        </p:txBody>
      </p:sp>
      <p:sp>
        <p:nvSpPr>
          <p:cNvPr id="52227" name="Slide Number Placeholder 4">
            <a:extLst>
              <a:ext uri="{FF2B5EF4-FFF2-40B4-BE49-F238E27FC236}">
                <a16:creationId xmlns:a16="http://schemas.microsoft.com/office/drawing/2014/main" id="{187B39A8-90A9-7E43-BE8A-D561322C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6200" y="6610350"/>
            <a:ext cx="38862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479C1AF-65F4-664C-9028-E1E0B2AA14CC}" type="slidenum">
              <a:rPr lang="en-US" altLang="en-US" sz="900">
                <a:solidFill>
                  <a:schemeClr val="bg1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50DC853-2B14-1A49-B4E5-1266EDC79336}"/>
              </a:ext>
            </a:extLst>
          </p:cNvPr>
          <p:cNvSpPr/>
          <p:nvPr/>
        </p:nvSpPr>
        <p:spPr>
          <a:xfrm>
            <a:off x="6608763" y="2767013"/>
            <a:ext cx="2362200" cy="1981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2229" name="Picture 2" descr="C:\Users\cipsm\Desktop\smartphone_318-23380.jpg">
            <a:extLst>
              <a:ext uri="{FF2B5EF4-FFF2-40B4-BE49-F238E27FC236}">
                <a16:creationId xmlns:a16="http://schemas.microsoft.com/office/drawing/2014/main" id="{0F73B34E-ACFE-BE4F-97FF-8D4E22A4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3159125"/>
            <a:ext cx="1935162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Box 11">
            <a:extLst>
              <a:ext uri="{FF2B5EF4-FFF2-40B4-BE49-F238E27FC236}">
                <a16:creationId xmlns:a16="http://schemas.microsoft.com/office/drawing/2014/main" id="{195FC48D-2968-524F-BC6A-7E9F78ECF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64" y="2954339"/>
            <a:ext cx="11064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b="1"/>
              <a:t>protocol</a:t>
            </a:r>
            <a:endParaRPr lang="en-US" altLang="en-US" sz="18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380349-4F69-7C4D-828B-83A6A8EAFC24}"/>
              </a:ext>
            </a:extLst>
          </p:cNvPr>
          <p:cNvCxnSpPr>
            <a:cxnSpLocks/>
          </p:cNvCxnSpPr>
          <p:nvPr/>
        </p:nvCxnSpPr>
        <p:spPr>
          <a:xfrm>
            <a:off x="5286825" y="3297874"/>
            <a:ext cx="792" cy="561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33" name="TextBox 14">
            <a:extLst>
              <a:ext uri="{FF2B5EF4-FFF2-40B4-BE49-F238E27FC236}">
                <a16:creationId xmlns:a16="http://schemas.microsoft.com/office/drawing/2014/main" id="{172B7131-EC99-744E-995E-D333C525AD91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4875213" y="5821363"/>
            <a:ext cx="4572000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Setul de reguli ce dictează cum comunicăm cu resursele din cealaltă parte</a:t>
            </a:r>
            <a:endParaRPr lang="en-US" altLang="en-US" sz="1800"/>
          </a:p>
        </p:txBody>
      </p:sp>
      <p:sp>
        <p:nvSpPr>
          <p:cNvPr id="52234" name="TextBox 15">
            <a:extLst>
              <a:ext uri="{FF2B5EF4-FFF2-40B4-BE49-F238E27FC236}">
                <a16:creationId xmlns:a16="http://schemas.microsoft.com/office/drawing/2014/main" id="{D989D22A-E7C5-BC4F-B974-4A1911720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088" y="4089400"/>
            <a:ext cx="116249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ms – 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o-RO" altLang="en-US" sz="1800"/>
          </a:p>
          <a:p>
            <a:pPr eaLnBrk="1" hangingPunct="1">
              <a:spcBef>
                <a:spcPct val="0"/>
              </a:spcBef>
            </a:pPr>
            <a:r>
              <a:rPr lang="ro-RO" altLang="en-US" sz="1800"/>
              <a:t>Robust</a:t>
            </a:r>
          </a:p>
          <a:p>
            <a:pPr eaLnBrk="1" hangingPunct="1">
              <a:spcBef>
                <a:spcPct val="0"/>
              </a:spcBef>
            </a:pPr>
            <a:r>
              <a:rPr lang="ro-RO" altLang="en-US" sz="1800"/>
              <a:t>Secure</a:t>
            </a:r>
          </a:p>
          <a:p>
            <a:pPr eaLnBrk="1" hangingPunct="1">
              <a:spcBef>
                <a:spcPct val="0"/>
              </a:spcBef>
            </a:pPr>
            <a:r>
              <a:rPr lang="ro-RO" altLang="en-US" sz="1800"/>
              <a:t>Reliable </a:t>
            </a:r>
            <a:endParaRPr lang="en-US" altLang="en-US" sz="1800"/>
          </a:p>
        </p:txBody>
      </p:sp>
      <p:sp>
        <p:nvSpPr>
          <p:cNvPr id="52235" name="TextBox 16">
            <a:extLst>
              <a:ext uri="{FF2B5EF4-FFF2-40B4-BE49-F238E27FC236}">
                <a16:creationId xmlns:a16="http://schemas.microsoft.com/office/drawing/2014/main" id="{E6EDC9DB-8904-C742-8673-15F5E5901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814" y="2054225"/>
            <a:ext cx="915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sintaxă</a:t>
            </a:r>
            <a:endParaRPr lang="en-US" altLang="en-US" sz="180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DDFFC2B-3BAD-924A-8F4C-169D011D4C50}"/>
              </a:ext>
            </a:extLst>
          </p:cNvPr>
          <p:cNvCxnSpPr>
            <a:stCxn id="52235" idx="3"/>
            <a:endCxn id="52231" idx="0"/>
          </p:cNvCxnSpPr>
          <p:nvPr/>
        </p:nvCxnSpPr>
        <p:spPr>
          <a:xfrm>
            <a:off x="4495800" y="2238376"/>
            <a:ext cx="736600" cy="71596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37" name="TextBox 22">
            <a:extLst>
              <a:ext uri="{FF2B5EF4-FFF2-40B4-BE49-F238E27FC236}">
                <a16:creationId xmlns:a16="http://schemas.microsoft.com/office/drawing/2014/main" id="{D8CFC3CA-6C21-594F-9C97-7E3CC1E54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1638" y="1819275"/>
            <a:ext cx="1236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semantică</a:t>
            </a:r>
            <a:endParaRPr lang="en-US" altLang="en-US" sz="1800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4AEAD3C-95E0-0C40-A0EA-BCB0003FAAA5}"/>
              </a:ext>
            </a:extLst>
          </p:cNvPr>
          <p:cNvCxnSpPr>
            <a:stCxn id="52237" idx="2"/>
            <a:endCxn id="52231" idx="0"/>
          </p:cNvCxnSpPr>
          <p:nvPr/>
        </p:nvCxnSpPr>
        <p:spPr>
          <a:xfrm rot="5400000">
            <a:off x="5283995" y="2137570"/>
            <a:ext cx="765175" cy="86836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A4C04E7-84CD-C449-9CDC-E72439EE9359}"/>
              </a:ext>
            </a:extLst>
          </p:cNvPr>
          <p:cNvSpPr/>
          <p:nvPr/>
        </p:nvSpPr>
        <p:spPr>
          <a:xfrm>
            <a:off x="2814639" y="2120900"/>
            <a:ext cx="765175" cy="33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2240" name="TextBox 26">
            <a:extLst>
              <a:ext uri="{FF2B5EF4-FFF2-40B4-BE49-F238E27FC236}">
                <a16:creationId xmlns:a16="http://schemas.microsoft.com/office/drawing/2014/main" id="{D8A25D88-52EA-E740-849E-CA00507D7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684339"/>
            <a:ext cx="215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Formatul mesajelor</a:t>
            </a:r>
            <a:endParaRPr lang="en-US" altLang="en-US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59BE94-87BF-CC40-A097-49FDEE13B4C9}"/>
              </a:ext>
            </a:extLst>
          </p:cNvPr>
          <p:cNvSpPr/>
          <p:nvPr/>
        </p:nvSpPr>
        <p:spPr>
          <a:xfrm>
            <a:off x="6778626" y="2116138"/>
            <a:ext cx="765175" cy="336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2242" name="TextBox 29">
            <a:extLst>
              <a:ext uri="{FF2B5EF4-FFF2-40B4-BE49-F238E27FC236}">
                <a16:creationId xmlns:a16="http://schemas.microsoft.com/office/drawing/2014/main" id="{A87370E0-436F-B741-8956-72F19A531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301" y="1684339"/>
            <a:ext cx="2505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Semnificația mesajelor</a:t>
            </a:r>
            <a:endParaRPr lang="en-US" altLang="en-US" sz="1800"/>
          </a:p>
        </p:txBody>
      </p:sp>
      <p:sp>
        <p:nvSpPr>
          <p:cNvPr id="52243" name="TextBox 27">
            <a:extLst>
              <a:ext uri="{FF2B5EF4-FFF2-40B4-BE49-F238E27FC236}">
                <a16:creationId xmlns:a16="http://schemas.microsoft.com/office/drawing/2014/main" id="{EE195A57-45AA-2748-AFC6-736801266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2600325"/>
            <a:ext cx="80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timing</a:t>
            </a:r>
            <a:endParaRPr lang="en-US" altLang="en-US" sz="1800"/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848F6F3B-667A-3E4B-A261-A140A7026B33}"/>
              </a:ext>
            </a:extLst>
          </p:cNvPr>
          <p:cNvCxnSpPr>
            <a:stCxn id="52243" idx="3"/>
            <a:endCxn id="52231" idx="0"/>
          </p:cNvCxnSpPr>
          <p:nvPr/>
        </p:nvCxnSpPr>
        <p:spPr>
          <a:xfrm>
            <a:off x="3759200" y="2784476"/>
            <a:ext cx="1473200" cy="16986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029962-2525-3BB1-0EA0-173DD0F9F1BA}"/>
              </a:ext>
            </a:extLst>
          </p:cNvPr>
          <p:cNvCxnSpPr/>
          <p:nvPr/>
        </p:nvCxnSpPr>
        <p:spPr>
          <a:xfrm flipV="1">
            <a:off x="4124739" y="3757613"/>
            <a:ext cx="2325757" cy="40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96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B445-D579-134F-A77F-C449C852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HTTP</a:t>
            </a:r>
            <a:endParaRPr lang="en-US" altLang="en-US"/>
          </a:p>
        </p:txBody>
      </p:sp>
      <p:sp>
        <p:nvSpPr>
          <p:cNvPr id="53250" name="Footer Placeholder 3">
            <a:extLst>
              <a:ext uri="{FF2B5EF4-FFF2-40B4-BE49-F238E27FC236}">
                <a16:creationId xmlns:a16="http://schemas.microsoft.com/office/drawing/2014/main" id="{B0F98D4A-8E51-E244-AB35-3414CC66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chemeClr val="bg1"/>
                </a:solidFill>
                <a:cs typeface="Arial" panose="020B0604020202020204" pitchFamily="34" charset="0"/>
              </a:rPr>
              <a:t>Instrumente pentru dezvoltarea programelor</a:t>
            </a:r>
          </a:p>
        </p:txBody>
      </p:sp>
      <p:sp>
        <p:nvSpPr>
          <p:cNvPr id="53251" name="Slide Number Placeholder 4">
            <a:extLst>
              <a:ext uri="{FF2B5EF4-FFF2-40B4-BE49-F238E27FC236}">
                <a16:creationId xmlns:a16="http://schemas.microsoft.com/office/drawing/2014/main" id="{050CD8BD-9DD0-0342-AD23-479D40F0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6200" y="6610350"/>
            <a:ext cx="38862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133E88F7-AD64-6B44-A42A-F1028695EEF2}" type="slidenum">
              <a:rPr lang="en-US" altLang="en-US" sz="900">
                <a:solidFill>
                  <a:schemeClr val="bg1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061603FF-7B52-844C-A5C9-8F4420045753}"/>
              </a:ext>
            </a:extLst>
          </p:cNvPr>
          <p:cNvSpPr/>
          <p:nvPr/>
        </p:nvSpPr>
        <p:spPr>
          <a:xfrm>
            <a:off x="6877050" y="1130301"/>
            <a:ext cx="1981200" cy="161607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3253" name="Picture 2" descr="C:\Users\cipsm\Desktop\smartphone_318-23380.jpg">
            <a:extLst>
              <a:ext uri="{FF2B5EF4-FFF2-40B4-BE49-F238E27FC236}">
                <a16:creationId xmlns:a16="http://schemas.microsoft.com/office/drawing/2014/main" id="{4E74EDEC-EE8A-5F43-AB1F-CFC07B8B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4" y="1035051"/>
            <a:ext cx="1347787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TextBox 8">
            <a:extLst>
              <a:ext uri="{FF2B5EF4-FFF2-40B4-BE49-F238E27FC236}">
                <a16:creationId xmlns:a16="http://schemas.microsoft.com/office/drawing/2014/main" id="{FCD44712-83F9-6E4C-8B04-6AC37170F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025" y="1418985"/>
            <a:ext cx="787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b="1" dirty="0"/>
              <a:t>HTTP</a:t>
            </a:r>
            <a:endParaRPr lang="en-US" altLang="en-US" sz="1800" b="1" dirty="0"/>
          </a:p>
        </p:txBody>
      </p:sp>
      <p:sp>
        <p:nvSpPr>
          <p:cNvPr id="53256" name="TextBox 12">
            <a:extLst>
              <a:ext uri="{FF2B5EF4-FFF2-40B4-BE49-F238E27FC236}">
                <a16:creationId xmlns:a16="http://schemas.microsoft.com/office/drawing/2014/main" id="{A157D65D-C05A-AB42-868B-BF485FB46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1975" y="4587875"/>
            <a:ext cx="78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HTTP</a:t>
            </a:r>
            <a:endParaRPr lang="en-US" altLang="en-US" sz="1800"/>
          </a:p>
        </p:txBody>
      </p:sp>
      <p:sp>
        <p:nvSpPr>
          <p:cNvPr id="53257" name="TextBox 13">
            <a:extLst>
              <a:ext uri="{FF2B5EF4-FFF2-40B4-BE49-F238E27FC236}">
                <a16:creationId xmlns:a16="http://schemas.microsoft.com/office/drawing/2014/main" id="{7F37611F-2F4E-D146-97AB-E33EEA8CD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13" y="3856039"/>
            <a:ext cx="723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client</a:t>
            </a:r>
            <a:endParaRPr lang="en-US" altLang="en-US" sz="1800"/>
          </a:p>
        </p:txBody>
      </p:sp>
      <p:sp>
        <p:nvSpPr>
          <p:cNvPr id="53258" name="TextBox 14">
            <a:extLst>
              <a:ext uri="{FF2B5EF4-FFF2-40B4-BE49-F238E27FC236}">
                <a16:creationId xmlns:a16="http://schemas.microsoft.com/office/drawing/2014/main" id="{5F91257E-1997-F645-A1EA-717645FEF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964" y="3636964"/>
            <a:ext cx="827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server</a:t>
            </a:r>
            <a:endParaRPr lang="en-US" altLang="en-US" sz="18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3E0196B-BDF3-AB47-9E97-2F0CE6ED7124}"/>
              </a:ext>
            </a:extLst>
          </p:cNvPr>
          <p:cNvSpPr/>
          <p:nvPr/>
        </p:nvSpPr>
        <p:spPr>
          <a:xfrm>
            <a:off x="7223125" y="1890713"/>
            <a:ext cx="566738" cy="527050"/>
          </a:xfrm>
          <a:custGeom>
            <a:avLst/>
            <a:gdLst>
              <a:gd name="connsiteX0" fmla="*/ 0 w 566200"/>
              <a:gd name="connsiteY0" fmla="*/ 43945 h 526083"/>
              <a:gd name="connsiteX1" fmla="*/ 33251 w 566200"/>
              <a:gd name="connsiteY1" fmla="*/ 243450 h 526083"/>
              <a:gd name="connsiteX2" fmla="*/ 49876 w 566200"/>
              <a:gd name="connsiteY2" fmla="*/ 293326 h 526083"/>
              <a:gd name="connsiteX3" fmla="*/ 99753 w 566200"/>
              <a:gd name="connsiteY3" fmla="*/ 393079 h 526083"/>
              <a:gd name="connsiteX4" fmla="*/ 116378 w 566200"/>
              <a:gd name="connsiteY4" fmla="*/ 509457 h 526083"/>
              <a:gd name="connsiteX5" fmla="*/ 166254 w 566200"/>
              <a:gd name="connsiteY5" fmla="*/ 526083 h 526083"/>
              <a:gd name="connsiteX6" fmla="*/ 349134 w 566200"/>
              <a:gd name="connsiteY6" fmla="*/ 476206 h 526083"/>
              <a:gd name="connsiteX7" fmla="*/ 498764 w 566200"/>
              <a:gd name="connsiteY7" fmla="*/ 459581 h 526083"/>
              <a:gd name="connsiteX8" fmla="*/ 548640 w 566200"/>
              <a:gd name="connsiteY8" fmla="*/ 442955 h 526083"/>
              <a:gd name="connsiteX9" fmla="*/ 548640 w 566200"/>
              <a:gd name="connsiteY9" fmla="*/ 343203 h 526083"/>
              <a:gd name="connsiteX10" fmla="*/ 532014 w 566200"/>
              <a:gd name="connsiteY10" fmla="*/ 127072 h 526083"/>
              <a:gd name="connsiteX11" fmla="*/ 83127 w 566200"/>
              <a:gd name="connsiteY11" fmla="*/ 27319 h 52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6200" h="526083">
                <a:moveTo>
                  <a:pt x="0" y="43945"/>
                </a:moveTo>
                <a:cubicBezTo>
                  <a:pt x="13494" y="151899"/>
                  <a:pt x="8839" y="158008"/>
                  <a:pt x="33251" y="243450"/>
                </a:cubicBezTo>
                <a:cubicBezTo>
                  <a:pt x="38065" y="260300"/>
                  <a:pt x="42039" y="277651"/>
                  <a:pt x="49876" y="293326"/>
                </a:cubicBezTo>
                <a:cubicBezTo>
                  <a:pt x="114337" y="422249"/>
                  <a:pt x="57961" y="267708"/>
                  <a:pt x="99753" y="393079"/>
                </a:cubicBezTo>
                <a:cubicBezTo>
                  <a:pt x="105295" y="431872"/>
                  <a:pt x="98853" y="474407"/>
                  <a:pt x="116378" y="509457"/>
                </a:cubicBezTo>
                <a:cubicBezTo>
                  <a:pt x="124215" y="525132"/>
                  <a:pt x="148729" y="526083"/>
                  <a:pt x="166254" y="526083"/>
                </a:cubicBezTo>
                <a:cubicBezTo>
                  <a:pt x="213252" y="526083"/>
                  <a:pt x="310016" y="489246"/>
                  <a:pt x="349134" y="476206"/>
                </a:cubicBezTo>
                <a:cubicBezTo>
                  <a:pt x="396742" y="460336"/>
                  <a:pt x="448887" y="465123"/>
                  <a:pt x="498764" y="459581"/>
                </a:cubicBezTo>
                <a:cubicBezTo>
                  <a:pt x="515389" y="454039"/>
                  <a:pt x="536248" y="455347"/>
                  <a:pt x="548640" y="442955"/>
                </a:cubicBezTo>
                <a:cubicBezTo>
                  <a:pt x="581890" y="409704"/>
                  <a:pt x="559723" y="376454"/>
                  <a:pt x="548640" y="343203"/>
                </a:cubicBezTo>
                <a:cubicBezTo>
                  <a:pt x="543098" y="271159"/>
                  <a:pt x="550403" y="196949"/>
                  <a:pt x="532014" y="127072"/>
                </a:cubicBezTo>
                <a:cubicBezTo>
                  <a:pt x="477854" y="-78736"/>
                  <a:pt x="240605" y="27319"/>
                  <a:pt x="83127" y="27319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A13EA71-EED3-AC49-AFCA-4BA2A9347B11}"/>
              </a:ext>
            </a:extLst>
          </p:cNvPr>
          <p:cNvSpPr/>
          <p:nvPr/>
        </p:nvSpPr>
        <p:spPr>
          <a:xfrm>
            <a:off x="7675563" y="1401763"/>
            <a:ext cx="500062" cy="360362"/>
          </a:xfrm>
          <a:custGeom>
            <a:avLst/>
            <a:gdLst>
              <a:gd name="connsiteX0" fmla="*/ 1218 w 500954"/>
              <a:gd name="connsiteY0" fmla="*/ 127594 h 360350"/>
              <a:gd name="connsiteX1" fmla="*/ 17844 w 500954"/>
              <a:gd name="connsiteY1" fmla="*/ 210721 h 360350"/>
              <a:gd name="connsiteX2" fmla="*/ 100971 w 500954"/>
              <a:gd name="connsiteY2" fmla="*/ 343725 h 360350"/>
              <a:gd name="connsiteX3" fmla="*/ 150847 w 500954"/>
              <a:gd name="connsiteY3" fmla="*/ 360350 h 360350"/>
              <a:gd name="connsiteX4" fmla="*/ 317102 w 500954"/>
              <a:gd name="connsiteY4" fmla="*/ 343725 h 360350"/>
              <a:gd name="connsiteX5" fmla="*/ 416855 w 500954"/>
              <a:gd name="connsiteY5" fmla="*/ 277223 h 360350"/>
              <a:gd name="connsiteX6" fmla="*/ 466731 w 500954"/>
              <a:gd name="connsiteY6" fmla="*/ 243972 h 360350"/>
              <a:gd name="connsiteX7" fmla="*/ 499982 w 500954"/>
              <a:gd name="connsiteY7" fmla="*/ 194096 h 360350"/>
              <a:gd name="connsiteX8" fmla="*/ 450106 w 500954"/>
              <a:gd name="connsiteY8" fmla="*/ 44467 h 360350"/>
              <a:gd name="connsiteX9" fmla="*/ 400229 w 500954"/>
              <a:gd name="connsiteY9" fmla="*/ 11216 h 360350"/>
              <a:gd name="connsiteX10" fmla="*/ 51095 w 500954"/>
              <a:gd name="connsiteY10" fmla="*/ 77717 h 360350"/>
              <a:gd name="connsiteX11" fmla="*/ 1218 w 500954"/>
              <a:gd name="connsiteY11" fmla="*/ 127594 h 3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0954" h="360350">
                <a:moveTo>
                  <a:pt x="1218" y="127594"/>
                </a:moveTo>
                <a:cubicBezTo>
                  <a:pt x="-4324" y="149761"/>
                  <a:pt x="10409" y="183459"/>
                  <a:pt x="17844" y="210721"/>
                </a:cubicBezTo>
                <a:cubicBezTo>
                  <a:pt x="41786" y="298508"/>
                  <a:pt x="30841" y="308660"/>
                  <a:pt x="100971" y="343725"/>
                </a:cubicBezTo>
                <a:cubicBezTo>
                  <a:pt x="116645" y="351562"/>
                  <a:pt x="134222" y="354808"/>
                  <a:pt x="150847" y="360350"/>
                </a:cubicBezTo>
                <a:cubicBezTo>
                  <a:pt x="206265" y="354808"/>
                  <a:pt x="263942" y="360337"/>
                  <a:pt x="317102" y="343725"/>
                </a:cubicBezTo>
                <a:cubicBezTo>
                  <a:pt x="355246" y="331805"/>
                  <a:pt x="383604" y="299390"/>
                  <a:pt x="416855" y="277223"/>
                </a:cubicBezTo>
                <a:lnTo>
                  <a:pt x="466731" y="243972"/>
                </a:lnTo>
                <a:cubicBezTo>
                  <a:pt x="477815" y="227347"/>
                  <a:pt x="497776" y="213955"/>
                  <a:pt x="499982" y="194096"/>
                </a:cubicBezTo>
                <a:cubicBezTo>
                  <a:pt x="505555" y="143941"/>
                  <a:pt x="486949" y="81310"/>
                  <a:pt x="450106" y="44467"/>
                </a:cubicBezTo>
                <a:cubicBezTo>
                  <a:pt x="435977" y="30338"/>
                  <a:pt x="416855" y="22300"/>
                  <a:pt x="400229" y="11216"/>
                </a:cubicBezTo>
                <a:cubicBezTo>
                  <a:pt x="1393" y="32207"/>
                  <a:pt x="154773" y="-60518"/>
                  <a:pt x="51095" y="77717"/>
                </a:cubicBezTo>
                <a:cubicBezTo>
                  <a:pt x="46392" y="83987"/>
                  <a:pt x="6760" y="105427"/>
                  <a:pt x="1218" y="127594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2A34E49-85C1-9648-A8E6-0433C756A398}"/>
              </a:ext>
            </a:extLst>
          </p:cNvPr>
          <p:cNvSpPr/>
          <p:nvPr/>
        </p:nvSpPr>
        <p:spPr>
          <a:xfrm>
            <a:off x="7972425" y="1905001"/>
            <a:ext cx="419100" cy="434975"/>
          </a:xfrm>
          <a:custGeom>
            <a:avLst/>
            <a:gdLst>
              <a:gd name="connsiteX0" fmla="*/ 4144 w 419981"/>
              <a:gd name="connsiteY0" fmla="*/ 123510 h 434550"/>
              <a:gd name="connsiteX1" fmla="*/ 20770 w 419981"/>
              <a:gd name="connsiteY1" fmla="*/ 422769 h 434550"/>
              <a:gd name="connsiteX2" fmla="*/ 120523 w 419981"/>
              <a:gd name="connsiteY2" fmla="*/ 406143 h 434550"/>
              <a:gd name="connsiteX3" fmla="*/ 286777 w 419981"/>
              <a:gd name="connsiteY3" fmla="*/ 356267 h 434550"/>
              <a:gd name="connsiteX4" fmla="*/ 419781 w 419981"/>
              <a:gd name="connsiteY4" fmla="*/ 339641 h 434550"/>
              <a:gd name="connsiteX5" fmla="*/ 403155 w 419981"/>
              <a:gd name="connsiteY5" fmla="*/ 7132 h 434550"/>
              <a:gd name="connsiteX6" fmla="*/ 336654 w 419981"/>
              <a:gd name="connsiteY6" fmla="*/ 23758 h 434550"/>
              <a:gd name="connsiteX7" fmla="*/ 120523 w 419981"/>
              <a:gd name="connsiteY7" fmla="*/ 40383 h 434550"/>
              <a:gd name="connsiteX8" fmla="*/ 20770 w 419981"/>
              <a:gd name="connsiteY8" fmla="*/ 40383 h 43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9981" h="434550">
                <a:moveTo>
                  <a:pt x="4144" y="123510"/>
                </a:moveTo>
                <a:cubicBezTo>
                  <a:pt x="9686" y="223263"/>
                  <a:pt x="-17270" y="330387"/>
                  <a:pt x="20770" y="422769"/>
                </a:cubicBezTo>
                <a:cubicBezTo>
                  <a:pt x="33605" y="453940"/>
                  <a:pt x="87820" y="414319"/>
                  <a:pt x="120523" y="406143"/>
                </a:cubicBezTo>
                <a:cubicBezTo>
                  <a:pt x="209229" y="383966"/>
                  <a:pt x="207605" y="369462"/>
                  <a:pt x="286777" y="356267"/>
                </a:cubicBezTo>
                <a:cubicBezTo>
                  <a:pt x="330849" y="348922"/>
                  <a:pt x="375446" y="345183"/>
                  <a:pt x="419781" y="339641"/>
                </a:cubicBezTo>
                <a:cubicBezTo>
                  <a:pt x="414239" y="228805"/>
                  <a:pt x="431397" y="114453"/>
                  <a:pt x="403155" y="7132"/>
                </a:cubicBezTo>
                <a:cubicBezTo>
                  <a:pt x="397340" y="-14965"/>
                  <a:pt x="359347" y="21088"/>
                  <a:pt x="336654" y="23758"/>
                </a:cubicBezTo>
                <a:cubicBezTo>
                  <a:pt x="264892" y="32201"/>
                  <a:pt x="192680" y="36585"/>
                  <a:pt x="120523" y="40383"/>
                </a:cubicBezTo>
                <a:cubicBezTo>
                  <a:pt x="87318" y="42131"/>
                  <a:pt x="54021" y="40383"/>
                  <a:pt x="20770" y="40383"/>
                </a:cubicBez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A64DD2F-A30C-F94E-A138-FA7F56D54EDE}"/>
              </a:ext>
            </a:extLst>
          </p:cNvPr>
          <p:cNvSpPr/>
          <p:nvPr/>
        </p:nvSpPr>
        <p:spPr>
          <a:xfrm>
            <a:off x="7831139" y="4322764"/>
            <a:ext cx="581025" cy="15875"/>
          </a:xfrm>
          <a:custGeom>
            <a:avLst/>
            <a:gdLst>
              <a:gd name="connsiteX0" fmla="*/ 0 w 581891"/>
              <a:gd name="connsiteY0" fmla="*/ 0 h 16626"/>
              <a:gd name="connsiteX1" fmla="*/ 581891 w 581891"/>
              <a:gd name="connsiteY1" fmla="*/ 16626 h 1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891" h="16626">
                <a:moveTo>
                  <a:pt x="0" y="0"/>
                </a:moveTo>
                <a:cubicBezTo>
                  <a:pt x="559719" y="16962"/>
                  <a:pt x="365676" y="16626"/>
                  <a:pt x="581891" y="166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3266" name="TextBox 25">
            <a:extLst>
              <a:ext uri="{FF2B5EF4-FFF2-40B4-BE49-F238E27FC236}">
                <a16:creationId xmlns:a16="http://schemas.microsoft.com/office/drawing/2014/main" id="{48D3093C-F1CB-6B47-8EFF-5FC6F986C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314" y="4175125"/>
            <a:ext cx="95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resurse</a:t>
            </a:r>
            <a:endParaRPr lang="en-US" altLang="en-US" sz="1800"/>
          </a:p>
        </p:txBody>
      </p:sp>
      <p:sp>
        <p:nvSpPr>
          <p:cNvPr id="53267" name="TextBox 26">
            <a:extLst>
              <a:ext uri="{FF2B5EF4-FFF2-40B4-BE49-F238E27FC236}">
                <a16:creationId xmlns:a16="http://schemas.microsoft.com/office/drawing/2014/main" id="{A97171E8-8183-4F46-9CB5-2FA47E91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575" y="3952875"/>
            <a:ext cx="100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browser</a:t>
            </a:r>
            <a:endParaRPr lang="en-US" altLang="en-US" sz="1800"/>
          </a:p>
        </p:txBody>
      </p:sp>
      <p:sp>
        <p:nvSpPr>
          <p:cNvPr id="53268" name="TextBox 28">
            <a:extLst>
              <a:ext uri="{FF2B5EF4-FFF2-40B4-BE49-F238E27FC236}">
                <a16:creationId xmlns:a16="http://schemas.microsoft.com/office/drawing/2014/main" id="{5E34B08F-45B4-2F4D-88D9-E1FE17FE4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5" y="4975225"/>
            <a:ext cx="86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mobile</a:t>
            </a:r>
            <a:endParaRPr lang="en-US" altLang="en-US" sz="1800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9F107E1-7A2E-7843-831C-976A166646BA}"/>
              </a:ext>
            </a:extLst>
          </p:cNvPr>
          <p:cNvCxnSpPr>
            <a:stCxn id="53267" idx="2"/>
          </p:cNvCxnSpPr>
          <p:nvPr/>
        </p:nvCxnSpPr>
        <p:spPr>
          <a:xfrm rot="16200000" flipH="1">
            <a:off x="2955132" y="4183857"/>
            <a:ext cx="385762" cy="6635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CF68571C-0BC8-7240-A927-E9BD93A94E95}"/>
              </a:ext>
            </a:extLst>
          </p:cNvPr>
          <p:cNvCxnSpPr>
            <a:stCxn id="53268" idx="0"/>
          </p:cNvCxnSpPr>
          <p:nvPr/>
        </p:nvCxnSpPr>
        <p:spPr>
          <a:xfrm rot="5400000" flipH="1" flipV="1">
            <a:off x="3109913" y="4605338"/>
            <a:ext cx="120650" cy="61912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194D20-D161-8B44-959B-61AF5C08ECCF}"/>
              </a:ext>
            </a:extLst>
          </p:cNvPr>
          <p:cNvCxnSpPr/>
          <p:nvPr/>
        </p:nvCxnSpPr>
        <p:spPr>
          <a:xfrm>
            <a:off x="6367463" y="3636963"/>
            <a:ext cx="61912" cy="1708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72" name="TextBox 38">
            <a:extLst>
              <a:ext uri="{FF2B5EF4-FFF2-40B4-BE49-F238E27FC236}">
                <a16:creationId xmlns:a16="http://schemas.microsoft.com/office/drawing/2014/main" id="{78B040EA-3686-004E-9FD9-382C3E21D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6" y="3260725"/>
            <a:ext cx="191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Interfață comună</a:t>
            </a:r>
          </a:p>
        </p:txBody>
      </p:sp>
      <p:sp>
        <p:nvSpPr>
          <p:cNvPr id="53273" name="TextBox 39">
            <a:extLst>
              <a:ext uri="{FF2B5EF4-FFF2-40B4-BE49-F238E27FC236}">
                <a16:creationId xmlns:a16="http://schemas.microsoft.com/office/drawing/2014/main" id="{7D850067-6E47-4746-B129-DA4B4E6CD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5121276"/>
            <a:ext cx="2954338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Web-ul e ubiquitous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Refolosim aceleași resurse</a:t>
            </a:r>
            <a:endParaRPr lang="en-US" altLang="en-US" sz="1800"/>
          </a:p>
        </p:txBody>
      </p:sp>
      <p:sp>
        <p:nvSpPr>
          <p:cNvPr id="53274" name="TextBox 40">
            <a:extLst>
              <a:ext uri="{FF2B5EF4-FFF2-40B4-BE49-F238E27FC236}">
                <a16:creationId xmlns:a16="http://schemas.microsoft.com/office/drawing/2014/main" id="{DD517214-5538-F249-B87B-02EA30892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1651" y="2898776"/>
            <a:ext cx="19542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Sesiuni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Data marshalling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Soft deja existent</a:t>
            </a:r>
            <a:endParaRPr lang="en-US" altLang="en-US" sz="1800"/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D0D5A8EA-9C9C-7841-BBD9-3272D8470BCE}"/>
              </a:ext>
            </a:extLst>
          </p:cNvPr>
          <p:cNvCxnSpPr>
            <a:stCxn id="53274" idx="1"/>
            <a:endCxn id="53258" idx="3"/>
          </p:cNvCxnSpPr>
          <p:nvPr/>
        </p:nvCxnSpPr>
        <p:spPr>
          <a:xfrm rot="10800000" flipV="1">
            <a:off x="7512050" y="3360738"/>
            <a:ext cx="609600" cy="461962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77" name="TextBox 44">
            <a:extLst>
              <a:ext uri="{FF2B5EF4-FFF2-40B4-BE49-F238E27FC236}">
                <a16:creationId xmlns:a16="http://schemas.microsoft.com/office/drawing/2014/main" id="{13BAA366-47AA-A142-A371-C2DA70B84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039" y="5345113"/>
            <a:ext cx="1749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Load balancing</a:t>
            </a:r>
            <a:endParaRPr lang="en-US" altLang="en-US" sz="1800"/>
          </a:p>
        </p:txBody>
      </p:sp>
      <p:sp>
        <p:nvSpPr>
          <p:cNvPr id="53279" name="TextBox 47">
            <a:extLst>
              <a:ext uri="{FF2B5EF4-FFF2-40B4-BE49-F238E27FC236}">
                <a16:creationId xmlns:a16="http://schemas.microsoft.com/office/drawing/2014/main" id="{7A484875-F9BD-E643-90A6-AE8F8E5A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76" y="5989638"/>
            <a:ext cx="8054975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Model client/server – clientul trimite cereri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CFCB71-3CD2-CAB0-37CE-6ED506BD4FEF}"/>
              </a:ext>
            </a:extLst>
          </p:cNvPr>
          <p:cNvCxnSpPr>
            <a:cxnSpLocks/>
          </p:cNvCxnSpPr>
          <p:nvPr/>
        </p:nvCxnSpPr>
        <p:spPr>
          <a:xfrm flipV="1">
            <a:off x="4637918" y="1762125"/>
            <a:ext cx="2120691" cy="85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29B114-D0B3-8AC3-1B83-6FADD69BE4FC}"/>
              </a:ext>
            </a:extLst>
          </p:cNvPr>
          <p:cNvCxnSpPr/>
          <p:nvPr/>
        </p:nvCxnSpPr>
        <p:spPr>
          <a:xfrm flipV="1">
            <a:off x="4987926" y="4360069"/>
            <a:ext cx="1539874" cy="170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0E2621-B690-276C-AFF2-F2D6291AFBE3}"/>
              </a:ext>
            </a:extLst>
          </p:cNvPr>
          <p:cNvSpPr/>
          <p:nvPr/>
        </p:nvSpPr>
        <p:spPr>
          <a:xfrm>
            <a:off x="3891135" y="4288924"/>
            <a:ext cx="1074565" cy="751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3B66CD-1AE3-CEE4-5254-93DFC5631657}"/>
              </a:ext>
            </a:extLst>
          </p:cNvPr>
          <p:cNvSpPr/>
          <p:nvPr/>
        </p:nvSpPr>
        <p:spPr>
          <a:xfrm>
            <a:off x="6639805" y="3955006"/>
            <a:ext cx="1074565" cy="751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4394EC-D9C4-F7A0-33D6-8B7A6C1CB1DE}"/>
              </a:ext>
            </a:extLst>
          </p:cNvPr>
          <p:cNvCxnSpPr>
            <a:endCxn id="53277" idx="0"/>
          </p:cNvCxnSpPr>
          <p:nvPr/>
        </p:nvCxnSpPr>
        <p:spPr>
          <a:xfrm>
            <a:off x="5407025" y="4587875"/>
            <a:ext cx="85727" cy="757238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642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9E24-8DCA-A440-B913-1816DD0B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HTTP</a:t>
            </a:r>
            <a:endParaRPr lang="en-GB" altLang="en-US"/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1C147738-2285-3943-8369-CA23EFADE6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17260" y="1987826"/>
            <a:ext cx="9720073" cy="4023360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ro-RO" altLang="en-US" sz="2400" dirty="0"/>
              <a:t>Comenzi text peste </a:t>
            </a:r>
            <a:r>
              <a:rPr lang="en-US" altLang="en-US" sz="2400" dirty="0"/>
              <a:t>TCP/IP</a:t>
            </a:r>
          </a:p>
          <a:p>
            <a:pPr>
              <a:spcAft>
                <a:spcPts val="600"/>
              </a:spcAft>
            </a:pPr>
            <a:r>
              <a:rPr lang="ro-RO" altLang="en-US" sz="2400" dirty="0"/>
              <a:t>La bază un protocol cerere-răspuns, cu inițiere din partea </a:t>
            </a:r>
            <a:r>
              <a:rPr lang="ro-RO" altLang="en-US" sz="2400" dirty="0" err="1"/>
              <a:t>cilentului</a:t>
            </a:r>
            <a:endParaRPr lang="ro-RO" altLang="en-US" sz="2400" dirty="0"/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Stateless:</a:t>
            </a:r>
            <a:r>
              <a:rPr lang="en-US" altLang="en-US" sz="2400" dirty="0"/>
              <a:t> </a:t>
            </a:r>
            <a:r>
              <a:rPr lang="ro-RO" altLang="en-US" sz="2400" dirty="0"/>
              <a:t>fiecare cerere tratată complet independent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ro-RO" altLang="en-US" sz="2000" dirty="0"/>
              <a:t>Nu există metode implicite de creare de asocieri între cereri distincte</a:t>
            </a:r>
          </a:p>
          <a:p>
            <a:pPr lvl="1">
              <a:spcAft>
                <a:spcPts val="600"/>
              </a:spcAft>
            </a:pPr>
            <a:r>
              <a:rPr lang="ro-RO" altLang="en-US" sz="2000" dirty="0"/>
              <a:t>Nu se furnizează stări persistente</a:t>
            </a:r>
            <a:endParaRPr lang="en-US" altLang="en-US" sz="2000" dirty="0"/>
          </a:p>
          <a:p>
            <a:pPr>
              <a:spcAft>
                <a:spcPts val="600"/>
              </a:spcAft>
            </a:pPr>
            <a:r>
              <a:rPr lang="ro-RO" altLang="en-US" sz="2400" dirty="0"/>
              <a:t>În plus, încă din primele zile ale HTTP-ului: cookies</a:t>
            </a:r>
          </a:p>
          <a:p>
            <a:pPr lvl="1">
              <a:spcAft>
                <a:spcPts val="600"/>
              </a:spcAft>
            </a:pPr>
            <a:r>
              <a:rPr lang="ro-RO" altLang="en-US" sz="2000" dirty="0" err="1"/>
              <a:t>Header</a:t>
            </a:r>
            <a:r>
              <a:rPr lang="ro-RO" altLang="en-US" sz="2000" dirty="0"/>
              <a:t> suplimentar adăugat de server unui răspuns HTTP</a:t>
            </a:r>
          </a:p>
          <a:p>
            <a:pPr lvl="1">
              <a:spcAft>
                <a:spcPts val="600"/>
              </a:spcAft>
            </a:pPr>
            <a:r>
              <a:rPr lang="en-US" altLang="en-US" sz="2000" dirty="0"/>
              <a:t>Cookie</a:t>
            </a:r>
            <a:r>
              <a:rPr lang="ro-RO" altLang="en-US" sz="2000" dirty="0"/>
              <a:t>s sunt opace pentru </a:t>
            </a:r>
            <a:r>
              <a:rPr lang="en-US" altLang="en-US" sz="2000" dirty="0"/>
              <a:t>client</a:t>
            </a:r>
          </a:p>
          <a:p>
            <a:pPr lvl="1">
              <a:spcAft>
                <a:spcPts val="600"/>
              </a:spcAft>
            </a:pPr>
            <a:r>
              <a:rPr lang="en-US" altLang="en-US" sz="2000" dirty="0"/>
              <a:t>Client</a:t>
            </a:r>
            <a:r>
              <a:rPr lang="ro-RO" altLang="en-US" sz="2000" dirty="0" err="1"/>
              <a:t>ul</a:t>
            </a:r>
            <a:r>
              <a:rPr lang="en-US" altLang="en-US" sz="2000" dirty="0"/>
              <a:t> </a:t>
            </a:r>
            <a:r>
              <a:rPr lang="ro-RO" altLang="en-US" sz="2000" dirty="0"/>
              <a:t>ar trebui să trimită înapoi un </a:t>
            </a:r>
            <a:r>
              <a:rPr lang="en-US" altLang="en-US" sz="2000" dirty="0"/>
              <a:t>cookie </a:t>
            </a:r>
            <a:r>
              <a:rPr lang="ro-RO" altLang="en-US" sz="2000" dirty="0"/>
              <a:t>în cadrul unei cereri succesive către același </a:t>
            </a:r>
            <a:r>
              <a:rPr lang="en-US" altLang="en-US" sz="2000" dirty="0"/>
              <a:t>server</a:t>
            </a:r>
          </a:p>
          <a:p>
            <a:pPr lvl="1">
              <a:spcAft>
                <a:spcPts val="600"/>
              </a:spcAft>
            </a:pPr>
            <a:endParaRPr lang="en-US" altLang="en-US" sz="2000" dirty="0"/>
          </a:p>
          <a:p>
            <a:pPr>
              <a:spcAft>
                <a:spcPts val="600"/>
              </a:spcAft>
            </a:pPr>
            <a:endParaRPr lang="en-GB" altLang="en-US" sz="3600" dirty="0"/>
          </a:p>
        </p:txBody>
      </p:sp>
      <p:sp>
        <p:nvSpPr>
          <p:cNvPr id="54275" name="Date Placeholder 3">
            <a:extLst>
              <a:ext uri="{FF2B5EF4-FFF2-40B4-BE49-F238E27FC236}">
                <a16:creationId xmlns:a16="http://schemas.microsoft.com/office/drawing/2014/main" id="{6C407CFE-5AA0-D44E-B4AC-0942CF61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B225E-FEC4-FF40-99C6-EF751D09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54277" name="Slide Number Placeholder 5">
            <a:extLst>
              <a:ext uri="{FF2B5EF4-FFF2-40B4-BE49-F238E27FC236}">
                <a16:creationId xmlns:a16="http://schemas.microsoft.com/office/drawing/2014/main" id="{47B2D6D4-4505-9F42-A0C3-ACBDD80A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0F8AE0-440F-A94E-98C1-77B62B1F62BF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081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1B4CF71-7B85-0546-893C-E72D4FEC15F4}"/>
              </a:ext>
            </a:extLst>
          </p:cNvPr>
          <p:cNvSpPr/>
          <p:nvPr/>
        </p:nvSpPr>
        <p:spPr>
          <a:xfrm>
            <a:off x="7574378" y="3210497"/>
            <a:ext cx="2874962" cy="2473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5319" name="TextBox 26">
            <a:extLst>
              <a:ext uri="{FF2B5EF4-FFF2-40B4-BE49-F238E27FC236}">
                <a16:creationId xmlns:a16="http://schemas.microsoft.com/office/drawing/2014/main" id="{F0FFF20F-D16E-4242-A486-796B9566E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516" y="3650234"/>
            <a:ext cx="10826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dirty="0"/>
              <a:t>GET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dirty="0"/>
              <a:t>POST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o-RO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dirty="0"/>
              <a:t>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dirty="0"/>
              <a:t>DELETE</a:t>
            </a:r>
            <a:endParaRPr lang="en-US" alt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3B93E-7C13-9A42-A879-74ECAC55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Metode HTTP</a:t>
            </a:r>
            <a:endParaRPr lang="en-US" altLang="en-US"/>
          </a:p>
        </p:txBody>
      </p:sp>
      <p:sp>
        <p:nvSpPr>
          <p:cNvPr id="55299" name="Footer Placeholder 3">
            <a:extLst>
              <a:ext uri="{FF2B5EF4-FFF2-40B4-BE49-F238E27FC236}">
                <a16:creationId xmlns:a16="http://schemas.microsoft.com/office/drawing/2014/main" id="{883A1A8B-23FA-2742-BE89-21C55560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chemeClr val="bg1"/>
                </a:solidFill>
                <a:cs typeface="Arial" panose="020B0604020202020204" pitchFamily="34" charset="0"/>
              </a:rPr>
              <a:t>Instrumente pentru dezvoltarea programelor</a:t>
            </a:r>
          </a:p>
        </p:txBody>
      </p:sp>
      <p:sp>
        <p:nvSpPr>
          <p:cNvPr id="55300" name="Slide Number Placeholder 4">
            <a:extLst>
              <a:ext uri="{FF2B5EF4-FFF2-40B4-BE49-F238E27FC236}">
                <a16:creationId xmlns:a16="http://schemas.microsoft.com/office/drawing/2014/main" id="{8D3D3C91-1D7F-8B4B-84BA-B972DBE7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6200" y="6610350"/>
            <a:ext cx="38862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D024B83E-177D-2D42-BA69-7B5B4B88E446}" type="slidenum">
              <a:rPr lang="en-US" altLang="en-US" sz="900">
                <a:solidFill>
                  <a:schemeClr val="bg1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F95CEF2-D1C7-604B-8D3F-80BDC6B304FF}"/>
              </a:ext>
            </a:extLst>
          </p:cNvPr>
          <p:cNvSpPr/>
          <p:nvPr/>
        </p:nvSpPr>
        <p:spPr>
          <a:xfrm>
            <a:off x="2730916" y="3132710"/>
            <a:ext cx="49213" cy="2727325"/>
          </a:xfrm>
          <a:custGeom>
            <a:avLst/>
            <a:gdLst>
              <a:gd name="connsiteX0" fmla="*/ 0 w 49877"/>
              <a:gd name="connsiteY0" fmla="*/ 0 h 2726575"/>
              <a:gd name="connsiteX1" fmla="*/ 16625 w 49877"/>
              <a:gd name="connsiteY1" fmla="*/ 881150 h 2726575"/>
              <a:gd name="connsiteX2" fmla="*/ 33251 w 49877"/>
              <a:gd name="connsiteY2" fmla="*/ 1030779 h 2726575"/>
              <a:gd name="connsiteX3" fmla="*/ 49876 w 49877"/>
              <a:gd name="connsiteY3" fmla="*/ 2726575 h 272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77" h="2726575">
                <a:moveTo>
                  <a:pt x="0" y="0"/>
                </a:moveTo>
                <a:cubicBezTo>
                  <a:pt x="5542" y="293717"/>
                  <a:pt x="7153" y="587534"/>
                  <a:pt x="16625" y="881150"/>
                </a:cubicBezTo>
                <a:cubicBezTo>
                  <a:pt x="18243" y="931307"/>
                  <a:pt x="32267" y="980605"/>
                  <a:pt x="33251" y="1030779"/>
                </a:cubicBezTo>
                <a:cubicBezTo>
                  <a:pt x="50412" y="1906001"/>
                  <a:pt x="49876" y="2131280"/>
                  <a:pt x="49876" y="27265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9DC0F3F-E126-E544-8258-80EC28CF1FC1}"/>
              </a:ext>
            </a:extLst>
          </p:cNvPr>
          <p:cNvSpPr/>
          <p:nvPr/>
        </p:nvSpPr>
        <p:spPr>
          <a:xfrm>
            <a:off x="7153690" y="2983484"/>
            <a:ext cx="46038" cy="2825750"/>
          </a:xfrm>
          <a:custGeom>
            <a:avLst/>
            <a:gdLst>
              <a:gd name="connsiteX0" fmla="*/ 0 w 282632"/>
              <a:gd name="connsiteY0" fmla="*/ 0 h 2826328"/>
              <a:gd name="connsiteX1" fmla="*/ 49876 w 282632"/>
              <a:gd name="connsiteY1" fmla="*/ 149629 h 2826328"/>
              <a:gd name="connsiteX2" fmla="*/ 83127 w 282632"/>
              <a:gd name="connsiteY2" fmla="*/ 432262 h 2826328"/>
              <a:gd name="connsiteX3" fmla="*/ 99752 w 282632"/>
              <a:gd name="connsiteY3" fmla="*/ 498764 h 2826328"/>
              <a:gd name="connsiteX4" fmla="*/ 116378 w 282632"/>
              <a:gd name="connsiteY4" fmla="*/ 648393 h 2826328"/>
              <a:gd name="connsiteX5" fmla="*/ 149629 w 282632"/>
              <a:gd name="connsiteY5" fmla="*/ 1180408 h 2826328"/>
              <a:gd name="connsiteX6" fmla="*/ 166254 w 282632"/>
              <a:gd name="connsiteY6" fmla="*/ 1745673 h 2826328"/>
              <a:gd name="connsiteX7" fmla="*/ 182880 w 282632"/>
              <a:gd name="connsiteY7" fmla="*/ 1862051 h 2826328"/>
              <a:gd name="connsiteX8" fmla="*/ 199505 w 282632"/>
              <a:gd name="connsiteY8" fmla="*/ 1995055 h 2826328"/>
              <a:gd name="connsiteX9" fmla="*/ 232756 w 282632"/>
              <a:gd name="connsiteY9" fmla="*/ 2261062 h 2826328"/>
              <a:gd name="connsiteX10" fmla="*/ 249381 w 282632"/>
              <a:gd name="connsiteY10" fmla="*/ 2394066 h 2826328"/>
              <a:gd name="connsiteX11" fmla="*/ 266007 w 282632"/>
              <a:gd name="connsiteY11" fmla="*/ 2443942 h 2826328"/>
              <a:gd name="connsiteX12" fmla="*/ 282632 w 282632"/>
              <a:gd name="connsiteY12" fmla="*/ 2709949 h 2826328"/>
              <a:gd name="connsiteX13" fmla="*/ 282632 w 282632"/>
              <a:gd name="connsiteY13" fmla="*/ 2826328 h 282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632" h="2826328">
                <a:moveTo>
                  <a:pt x="0" y="0"/>
                </a:moveTo>
                <a:cubicBezTo>
                  <a:pt x="22257" y="55642"/>
                  <a:pt x="40927" y="91462"/>
                  <a:pt x="49876" y="149629"/>
                </a:cubicBezTo>
                <a:cubicBezTo>
                  <a:pt x="76583" y="323228"/>
                  <a:pt x="55693" y="267658"/>
                  <a:pt x="83127" y="432262"/>
                </a:cubicBezTo>
                <a:cubicBezTo>
                  <a:pt x="86883" y="454801"/>
                  <a:pt x="94210" y="476597"/>
                  <a:pt x="99752" y="498764"/>
                </a:cubicBezTo>
                <a:cubicBezTo>
                  <a:pt x="105294" y="548640"/>
                  <a:pt x="113515" y="598291"/>
                  <a:pt x="116378" y="648393"/>
                </a:cubicBezTo>
                <a:cubicBezTo>
                  <a:pt x="147545" y="1193817"/>
                  <a:pt x="106200" y="919843"/>
                  <a:pt x="149629" y="1180408"/>
                </a:cubicBezTo>
                <a:cubicBezTo>
                  <a:pt x="155171" y="1368830"/>
                  <a:pt x="157070" y="1557394"/>
                  <a:pt x="166254" y="1745673"/>
                </a:cubicBezTo>
                <a:cubicBezTo>
                  <a:pt x="168163" y="1784813"/>
                  <a:pt x="177701" y="1823208"/>
                  <a:pt x="182880" y="1862051"/>
                </a:cubicBezTo>
                <a:cubicBezTo>
                  <a:pt x="188785" y="1906339"/>
                  <a:pt x="195269" y="1950577"/>
                  <a:pt x="199505" y="1995055"/>
                </a:cubicBezTo>
                <a:cubicBezTo>
                  <a:pt x="223464" y="2246627"/>
                  <a:pt x="191829" y="2138280"/>
                  <a:pt x="232756" y="2261062"/>
                </a:cubicBezTo>
                <a:cubicBezTo>
                  <a:pt x="238298" y="2305397"/>
                  <a:pt x="241388" y="2350107"/>
                  <a:pt x="249381" y="2394066"/>
                </a:cubicBezTo>
                <a:cubicBezTo>
                  <a:pt x="252516" y="2411308"/>
                  <a:pt x="264172" y="2426514"/>
                  <a:pt x="266007" y="2443942"/>
                </a:cubicBezTo>
                <a:cubicBezTo>
                  <a:pt x="275307" y="2532296"/>
                  <a:pt x="277090" y="2621280"/>
                  <a:pt x="282632" y="2709949"/>
                </a:cubicBezTo>
                <a:cubicBezTo>
                  <a:pt x="264719" y="2817433"/>
                  <a:pt x="242171" y="2785865"/>
                  <a:pt x="282632" y="28263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5CE9604-F470-3F42-A8FF-F2570A98BBBB}"/>
              </a:ext>
            </a:extLst>
          </p:cNvPr>
          <p:cNvSpPr/>
          <p:nvPr/>
        </p:nvSpPr>
        <p:spPr>
          <a:xfrm>
            <a:off x="2880141" y="3581972"/>
            <a:ext cx="4206875" cy="17463"/>
          </a:xfrm>
          <a:custGeom>
            <a:avLst/>
            <a:gdLst>
              <a:gd name="connsiteX0" fmla="*/ 0 w 4206240"/>
              <a:gd name="connsiteY0" fmla="*/ 527 h 17152"/>
              <a:gd name="connsiteX1" fmla="*/ 2576945 w 4206240"/>
              <a:gd name="connsiteY1" fmla="*/ 17152 h 17152"/>
              <a:gd name="connsiteX2" fmla="*/ 3857105 w 4206240"/>
              <a:gd name="connsiteY2" fmla="*/ 527 h 17152"/>
              <a:gd name="connsiteX3" fmla="*/ 4206240 w 4206240"/>
              <a:gd name="connsiteY3" fmla="*/ 527 h 1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6240" h="17152">
                <a:moveTo>
                  <a:pt x="0" y="527"/>
                </a:moveTo>
                <a:lnTo>
                  <a:pt x="2576945" y="17152"/>
                </a:lnTo>
                <a:cubicBezTo>
                  <a:pt x="3003701" y="17152"/>
                  <a:pt x="3430371" y="4881"/>
                  <a:pt x="3857105" y="527"/>
                </a:cubicBezTo>
                <a:cubicBezTo>
                  <a:pt x="3973477" y="-660"/>
                  <a:pt x="4089862" y="527"/>
                  <a:pt x="4206240" y="527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5306" name="TextBox 12">
            <a:extLst>
              <a:ext uri="{FF2B5EF4-FFF2-40B4-BE49-F238E27FC236}">
                <a16:creationId xmlns:a16="http://schemas.microsoft.com/office/drawing/2014/main" id="{4B58B270-E9C6-114F-9A3A-5654174D0DD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310228" y="1816546"/>
            <a:ext cx="841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dirty="0"/>
              <a:t>client</a:t>
            </a:r>
            <a:endParaRPr lang="en-US" altLang="en-US" sz="1800" dirty="0"/>
          </a:p>
        </p:txBody>
      </p:sp>
      <p:sp>
        <p:nvSpPr>
          <p:cNvPr id="55307" name="TextBox 13">
            <a:extLst>
              <a:ext uri="{FF2B5EF4-FFF2-40B4-BE49-F238E27FC236}">
                <a16:creationId xmlns:a16="http://schemas.microsoft.com/office/drawing/2014/main" id="{C4447ED7-EE5B-C94E-B019-4FB986A95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242" y="1833119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dirty="0"/>
              <a:t>server</a:t>
            </a:r>
            <a:endParaRPr lang="en-US" altLang="en-US" sz="1800" dirty="0"/>
          </a:p>
        </p:txBody>
      </p:sp>
      <p:sp>
        <p:nvSpPr>
          <p:cNvPr id="55308" name="TextBox 14">
            <a:extLst>
              <a:ext uri="{FF2B5EF4-FFF2-40B4-BE49-F238E27FC236}">
                <a16:creationId xmlns:a16="http://schemas.microsoft.com/office/drawing/2014/main" id="{0AC8F94B-3082-3A42-9439-4F55DC01D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940" y="3032696"/>
            <a:ext cx="954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request</a:t>
            </a:r>
            <a:endParaRPr lang="en-US" alt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AB581E-044C-F447-B423-BEECFBA97125}"/>
              </a:ext>
            </a:extLst>
          </p:cNvPr>
          <p:cNvSpPr/>
          <p:nvPr/>
        </p:nvSpPr>
        <p:spPr>
          <a:xfrm>
            <a:off x="4915316" y="3132710"/>
            <a:ext cx="512763" cy="269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5310" name="TextBox 16">
            <a:extLst>
              <a:ext uri="{FF2B5EF4-FFF2-40B4-BE49-F238E27FC236}">
                <a16:creationId xmlns:a16="http://schemas.microsoft.com/office/drawing/2014/main" id="{7DFA967B-8EC7-B249-BE8E-F6F8B7AA7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479" y="4010596"/>
            <a:ext cx="1876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Request method</a:t>
            </a:r>
            <a:endParaRPr lang="en-US" altLang="en-US" sz="18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ED54998-65B7-104C-843E-B1C7CF053B36}"/>
              </a:ext>
            </a:extLst>
          </p:cNvPr>
          <p:cNvSpPr/>
          <p:nvPr/>
        </p:nvSpPr>
        <p:spPr>
          <a:xfrm>
            <a:off x="4094578" y="3664522"/>
            <a:ext cx="0" cy="415925"/>
          </a:xfrm>
          <a:custGeom>
            <a:avLst/>
            <a:gdLst>
              <a:gd name="connsiteX0" fmla="*/ 0 w 0"/>
              <a:gd name="connsiteY0" fmla="*/ 0 h 415636"/>
              <a:gd name="connsiteX1" fmla="*/ 0 w 0"/>
              <a:gd name="connsiteY1" fmla="*/ 415636 h 41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15636">
                <a:moveTo>
                  <a:pt x="0" y="0"/>
                </a:moveTo>
                <a:lnTo>
                  <a:pt x="0" y="415636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5312" name="TextBox 18">
            <a:extLst>
              <a:ext uri="{FF2B5EF4-FFF2-40B4-BE49-F238E27FC236}">
                <a16:creationId xmlns:a16="http://schemas.microsoft.com/office/drawing/2014/main" id="{843DB915-CC9A-C94C-BFCF-D0D51B543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316" y="4717034"/>
            <a:ext cx="1082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resource</a:t>
            </a:r>
            <a:endParaRPr lang="en-US" altLang="en-US" sz="1800"/>
          </a:p>
        </p:txBody>
      </p:sp>
      <p:sp>
        <p:nvSpPr>
          <p:cNvPr id="55314" name="TextBox 20">
            <a:extLst>
              <a:ext uri="{FF2B5EF4-FFF2-40B4-BE49-F238E27FC236}">
                <a16:creationId xmlns:a16="http://schemas.microsoft.com/office/drawing/2014/main" id="{01B2E88C-4EE7-5340-91A2-791C97072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4378" y="4399534"/>
            <a:ext cx="658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b="1"/>
              <a:t>GET</a:t>
            </a:r>
            <a:endParaRPr lang="en-US" altLang="en-US" sz="1800" b="1"/>
          </a:p>
        </p:txBody>
      </p:sp>
      <p:sp>
        <p:nvSpPr>
          <p:cNvPr id="55315" name="TextBox 21">
            <a:extLst>
              <a:ext uri="{FF2B5EF4-FFF2-40B4-BE49-F238E27FC236}">
                <a16:creationId xmlns:a16="http://schemas.microsoft.com/office/drawing/2014/main" id="{13D70EBE-CD61-764E-8D49-7CE830A4C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941" y="5088510"/>
            <a:ext cx="13382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b="1"/>
              <a:t>index.html</a:t>
            </a:r>
            <a:endParaRPr lang="en-US" altLang="en-US" sz="1800" b="1"/>
          </a:p>
        </p:txBody>
      </p:sp>
      <p:sp>
        <p:nvSpPr>
          <p:cNvPr id="55316" name="TextBox 22">
            <a:extLst>
              <a:ext uri="{FF2B5EF4-FFF2-40B4-BE49-F238E27FC236}">
                <a16:creationId xmlns:a16="http://schemas.microsoft.com/office/drawing/2014/main" id="{449B90AB-A446-4F48-ADBA-A5176C58F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316" y="5904484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path</a:t>
            </a:r>
            <a:endParaRPr lang="en-US" altLang="en-US" sz="1800"/>
          </a:p>
        </p:txBody>
      </p:sp>
      <p:sp>
        <p:nvSpPr>
          <p:cNvPr id="55318" name="TextBox 25">
            <a:extLst>
              <a:ext uri="{FF2B5EF4-FFF2-40B4-BE49-F238E27FC236}">
                <a16:creationId xmlns:a16="http://schemas.microsoft.com/office/drawing/2014/main" id="{A2AB09C1-EFDE-5842-95BC-490575EF5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6028" y="5904484"/>
            <a:ext cx="2095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b="1"/>
              <a:t>/foo/mypage.html</a:t>
            </a:r>
            <a:endParaRPr lang="en-US" altLang="en-US" sz="1800" b="1"/>
          </a:p>
        </p:txBody>
      </p:sp>
      <p:sp>
        <p:nvSpPr>
          <p:cNvPr id="55320" name="TextBox 28">
            <a:extLst>
              <a:ext uri="{FF2B5EF4-FFF2-40B4-BE49-F238E27FC236}">
                <a16:creationId xmlns:a16="http://schemas.microsoft.com/office/drawing/2014/main" id="{89A3E5F5-43F2-C14C-8E27-66E8FD53D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3454" y="3264471"/>
            <a:ext cx="2655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u="sng"/>
              <a:t>HTTP Request Methods</a:t>
            </a:r>
            <a:endParaRPr lang="en-US" altLang="en-US" sz="1800" u="sng"/>
          </a:p>
        </p:txBody>
      </p:sp>
      <p:sp>
        <p:nvSpPr>
          <p:cNvPr id="55321" name="TextBox 29">
            <a:extLst>
              <a:ext uri="{FF2B5EF4-FFF2-40B4-BE49-F238E27FC236}">
                <a16:creationId xmlns:a16="http://schemas.microsoft.com/office/drawing/2014/main" id="{4C068D88-6955-1942-BE06-602A6225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1878" y="3977259"/>
            <a:ext cx="12874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Large data</a:t>
            </a:r>
            <a:endParaRPr lang="en-US" altLang="en-US" sz="1800"/>
          </a:p>
        </p:txBody>
      </p:sp>
      <p:sp>
        <p:nvSpPr>
          <p:cNvPr id="55322" name="TextBox 30">
            <a:extLst>
              <a:ext uri="{FF2B5EF4-FFF2-40B4-BE49-F238E27FC236}">
                <a16:creationId xmlns:a16="http://schemas.microsoft.com/office/drawing/2014/main" id="{01519E51-A924-DD4C-9999-8BFFD6FCF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8228" y="3642296"/>
            <a:ext cx="12747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Small data</a:t>
            </a:r>
            <a:endParaRPr lang="en-US" altLang="en-US" sz="180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484908-A2E8-8940-9F22-DAC1303635D0}"/>
              </a:ext>
            </a:extLst>
          </p:cNvPr>
          <p:cNvCxnSpPr/>
          <p:nvPr/>
        </p:nvCxnSpPr>
        <p:spPr>
          <a:xfrm>
            <a:off x="8163341" y="4390009"/>
            <a:ext cx="1101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D5291B14-ABAD-D842-B45D-697325A3E7A8}"/>
              </a:ext>
            </a:extLst>
          </p:cNvPr>
          <p:cNvSpPr/>
          <p:nvPr/>
        </p:nvSpPr>
        <p:spPr>
          <a:xfrm>
            <a:off x="7815679" y="3650234"/>
            <a:ext cx="223837" cy="147796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55327" name="TextBox 37">
            <a:extLst>
              <a:ext uri="{FF2B5EF4-FFF2-40B4-BE49-F238E27FC236}">
                <a16:creationId xmlns:a16="http://schemas.microsoft.com/office/drawing/2014/main" id="{80F3B5D8-30CD-D14C-94D2-65DB79374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254" y="5153596"/>
            <a:ext cx="1793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+ resource path</a:t>
            </a:r>
            <a:endParaRPr lang="en-US" altLang="en-US" sz="18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C84C78-E81B-CAA5-4F5F-FBEEF1106710}"/>
              </a:ext>
            </a:extLst>
          </p:cNvPr>
          <p:cNvCxnSpPr/>
          <p:nvPr/>
        </p:nvCxnSpPr>
        <p:spPr>
          <a:xfrm>
            <a:off x="5548729" y="3664522"/>
            <a:ext cx="0" cy="107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FEB240-EFB5-A14E-9D34-F27C204C0723}"/>
              </a:ext>
            </a:extLst>
          </p:cNvPr>
          <p:cNvCxnSpPr>
            <a:cxnSpLocks/>
          </p:cNvCxnSpPr>
          <p:nvPr/>
        </p:nvCxnSpPr>
        <p:spPr>
          <a:xfrm>
            <a:off x="5104781" y="5074034"/>
            <a:ext cx="0" cy="83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BD1E873-BCCB-3448-9538-174059126F53}"/>
              </a:ext>
            </a:extLst>
          </p:cNvPr>
          <p:cNvCxnSpPr>
            <a:endCxn id="55327" idx="1"/>
          </p:cNvCxnSpPr>
          <p:nvPr/>
        </p:nvCxnSpPr>
        <p:spPr>
          <a:xfrm rot="16200000" flipH="1">
            <a:off x="7551360" y="4663852"/>
            <a:ext cx="938212" cy="4095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FA0EAE-B72F-6722-6FDE-7DE6C0E8D7D9}"/>
              </a:ext>
            </a:extLst>
          </p:cNvPr>
          <p:cNvCxnSpPr>
            <a:endCxn id="55322" idx="1"/>
          </p:cNvCxnSpPr>
          <p:nvPr/>
        </p:nvCxnSpPr>
        <p:spPr>
          <a:xfrm>
            <a:off x="8766313" y="3826565"/>
            <a:ext cx="401915" cy="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0D2EBE-CDD1-BE6D-5013-215B7B9BC5F4}"/>
              </a:ext>
            </a:extLst>
          </p:cNvPr>
          <p:cNvCxnSpPr/>
          <p:nvPr/>
        </p:nvCxnSpPr>
        <p:spPr>
          <a:xfrm>
            <a:off x="8787850" y="4138106"/>
            <a:ext cx="401915" cy="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1864534-5F3C-2B1C-D35C-7C5225947421}"/>
              </a:ext>
            </a:extLst>
          </p:cNvPr>
          <p:cNvSpPr/>
          <p:nvPr/>
        </p:nvSpPr>
        <p:spPr>
          <a:xfrm>
            <a:off x="2459453" y="2325757"/>
            <a:ext cx="552104" cy="706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47CFB9-EE66-DF12-1381-5AEE97AED1F7}"/>
              </a:ext>
            </a:extLst>
          </p:cNvPr>
          <p:cNvSpPr/>
          <p:nvPr/>
        </p:nvSpPr>
        <p:spPr>
          <a:xfrm>
            <a:off x="6877638" y="2321182"/>
            <a:ext cx="552104" cy="706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473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5301-2CCF-EB49-9A49-54372F723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Anatomia unei cereri HTTP</a:t>
            </a:r>
            <a:endParaRPr lang="en-US" altLang="en-US"/>
          </a:p>
        </p:txBody>
      </p:sp>
      <p:sp>
        <p:nvSpPr>
          <p:cNvPr id="56322" name="Footer Placeholder 3">
            <a:extLst>
              <a:ext uri="{FF2B5EF4-FFF2-40B4-BE49-F238E27FC236}">
                <a16:creationId xmlns:a16="http://schemas.microsoft.com/office/drawing/2014/main" id="{287871B0-05C3-F847-B008-DC333BD6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chemeClr val="bg1"/>
                </a:solidFill>
                <a:cs typeface="Arial" panose="020B0604020202020204" pitchFamily="34" charset="0"/>
              </a:rPr>
              <a:t>Instrumente pentru dezvoltarea programelor</a:t>
            </a:r>
          </a:p>
        </p:txBody>
      </p:sp>
      <p:sp>
        <p:nvSpPr>
          <p:cNvPr id="56323" name="Slide Number Placeholder 4">
            <a:extLst>
              <a:ext uri="{FF2B5EF4-FFF2-40B4-BE49-F238E27FC236}">
                <a16:creationId xmlns:a16="http://schemas.microsoft.com/office/drawing/2014/main" id="{5F202858-1D3C-0C42-89AB-C4F7CA2D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6200" y="6610350"/>
            <a:ext cx="38862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845EF70-1CD2-7143-AB69-58F4889335FC}" type="slidenum">
              <a:rPr lang="en-US" altLang="en-US" sz="900">
                <a:solidFill>
                  <a:schemeClr val="bg1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56324" name="TextBox 5">
            <a:extLst>
              <a:ext uri="{FF2B5EF4-FFF2-40B4-BE49-F238E27FC236}">
                <a16:creationId xmlns:a16="http://schemas.microsoft.com/office/drawing/2014/main" id="{D97D7D91-DB4D-F24D-9FE0-172C7238F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2" y="1560511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b="1"/>
              <a:t>Request</a:t>
            </a:r>
            <a:endParaRPr lang="en-US" altLang="en-US" sz="1800" b="1"/>
          </a:p>
        </p:txBody>
      </p:sp>
      <p:sp>
        <p:nvSpPr>
          <p:cNvPr id="56325" name="TextBox 6">
            <a:extLst>
              <a:ext uri="{FF2B5EF4-FFF2-40B4-BE49-F238E27FC236}">
                <a16:creationId xmlns:a16="http://schemas.microsoft.com/office/drawing/2014/main" id="{BB38078C-3151-494F-BA4E-1231088FD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1" y="1952625"/>
            <a:ext cx="1416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>
                <a:solidFill>
                  <a:srgbClr val="FF0000"/>
                </a:solidFill>
              </a:rPr>
              <a:t>Requst Line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56326" name="TextBox 8">
            <a:extLst>
              <a:ext uri="{FF2B5EF4-FFF2-40B4-BE49-F238E27FC236}">
                <a16:creationId xmlns:a16="http://schemas.microsoft.com/office/drawing/2014/main" id="{7CB4267B-F5A1-5841-AF20-CA022D495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524" y="2486025"/>
            <a:ext cx="187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Request Method</a:t>
            </a:r>
            <a:endParaRPr lang="en-US" altLang="en-US" sz="1800"/>
          </a:p>
        </p:txBody>
      </p:sp>
      <p:sp>
        <p:nvSpPr>
          <p:cNvPr id="56327" name="TextBox 9">
            <a:extLst>
              <a:ext uri="{FF2B5EF4-FFF2-40B4-BE49-F238E27FC236}">
                <a16:creationId xmlns:a16="http://schemas.microsoft.com/office/drawing/2014/main" id="{DAEC03DB-E3C4-1549-98A9-9A47CCE41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212" y="2454275"/>
            <a:ext cx="1838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Resource (path)</a:t>
            </a:r>
            <a:endParaRPr lang="en-US" altLang="en-US" sz="18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ADC01D-1BBD-4040-82E4-53D5A7085086}"/>
              </a:ext>
            </a:extLst>
          </p:cNvPr>
          <p:cNvCxnSpPr/>
          <p:nvPr/>
        </p:nvCxnSpPr>
        <p:spPr>
          <a:xfrm>
            <a:off x="2803525" y="1930399"/>
            <a:ext cx="3652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C756B-C562-664B-B822-42AA2B2E5A74}"/>
              </a:ext>
            </a:extLst>
          </p:cNvPr>
          <p:cNvCxnSpPr/>
          <p:nvPr/>
        </p:nvCxnSpPr>
        <p:spPr>
          <a:xfrm>
            <a:off x="2803525" y="2903536"/>
            <a:ext cx="3652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2" name="TextBox 15">
            <a:extLst>
              <a:ext uri="{FF2B5EF4-FFF2-40B4-BE49-F238E27FC236}">
                <a16:creationId xmlns:a16="http://schemas.microsoft.com/office/drawing/2014/main" id="{3BFF4CCE-69C2-AB4C-8E1F-93D7C5C7F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737" y="2911475"/>
            <a:ext cx="1057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>
                <a:solidFill>
                  <a:srgbClr val="FF0000"/>
                </a:solidFill>
              </a:rPr>
              <a:t>Headers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56333" name="TextBox 16">
            <a:extLst>
              <a:ext uri="{FF2B5EF4-FFF2-40B4-BE49-F238E27FC236}">
                <a16:creationId xmlns:a16="http://schemas.microsoft.com/office/drawing/2014/main" id="{948D354E-BF5C-184A-B366-901448D75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9762" y="3281361"/>
            <a:ext cx="4416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(informații suplimentare ce ajută serverul)</a:t>
            </a:r>
            <a:endParaRPr lang="en-US" altLang="en-US" sz="1800"/>
          </a:p>
        </p:txBody>
      </p:sp>
      <p:sp>
        <p:nvSpPr>
          <p:cNvPr id="56334" name="TextBox 17">
            <a:extLst>
              <a:ext uri="{FF2B5EF4-FFF2-40B4-BE49-F238E27FC236}">
                <a16:creationId xmlns:a16="http://schemas.microsoft.com/office/drawing/2014/main" id="{CA3BF7A4-7F35-524C-8FAE-36C1FC3C5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462" y="3657599"/>
            <a:ext cx="18589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o-RO" altLang="en-US" sz="1800"/>
              <a:t>Language</a:t>
            </a:r>
          </a:p>
          <a:p>
            <a:pPr eaLnBrk="1" hangingPunct="1">
              <a:spcBef>
                <a:spcPct val="0"/>
              </a:spcBef>
            </a:pPr>
            <a:r>
              <a:rPr lang="ro-RO" altLang="en-US" sz="1800"/>
              <a:t>Character set</a:t>
            </a:r>
          </a:p>
          <a:p>
            <a:pPr eaLnBrk="1" hangingPunct="1">
              <a:spcBef>
                <a:spcPct val="0"/>
              </a:spcBef>
            </a:pPr>
            <a:r>
              <a:rPr lang="ro-RO" altLang="en-US" sz="1800"/>
              <a:t>Content type</a:t>
            </a:r>
          </a:p>
          <a:p>
            <a:pPr eaLnBrk="1" hangingPunct="1">
              <a:spcBef>
                <a:spcPct val="0"/>
              </a:spcBef>
            </a:pPr>
            <a:r>
              <a:rPr lang="ro-RO" altLang="en-US" sz="1800"/>
              <a:t>Cookies</a:t>
            </a:r>
            <a:endParaRPr lang="en-US" altLang="en-US" sz="1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2326BA-2BBA-3341-B14B-DC73F4C8D3C6}"/>
              </a:ext>
            </a:extLst>
          </p:cNvPr>
          <p:cNvCxnSpPr/>
          <p:nvPr/>
        </p:nvCxnSpPr>
        <p:spPr>
          <a:xfrm>
            <a:off x="2971800" y="4865686"/>
            <a:ext cx="3652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6" name="TextBox 19">
            <a:extLst>
              <a:ext uri="{FF2B5EF4-FFF2-40B4-BE49-F238E27FC236}">
                <a16:creationId xmlns:a16="http://schemas.microsoft.com/office/drawing/2014/main" id="{28425478-68EE-5849-A1C9-E597E72F4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0462" y="4989511"/>
            <a:ext cx="173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>
                <a:solidFill>
                  <a:srgbClr val="FF0000"/>
                </a:solidFill>
              </a:rPr>
              <a:t>Body (opțional)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56337" name="TextBox 20">
            <a:extLst>
              <a:ext uri="{FF2B5EF4-FFF2-40B4-BE49-F238E27FC236}">
                <a16:creationId xmlns:a16="http://schemas.microsoft.com/office/drawing/2014/main" id="{4523FA04-FF05-144E-A7DC-07F09B968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74" y="2547936"/>
            <a:ext cx="2481262" cy="203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u="sng"/>
              <a:t>Meta-informații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Dacă nu adăugați, serverul poate greșește cum interpretează datele, dar cererea e corect interpretată</a:t>
            </a:r>
            <a:endParaRPr lang="en-US" altLang="en-US" sz="1800"/>
          </a:p>
        </p:txBody>
      </p:sp>
      <p:sp>
        <p:nvSpPr>
          <p:cNvPr id="56338" name="TextBox 21">
            <a:extLst>
              <a:ext uri="{FF2B5EF4-FFF2-40B4-BE49-F238E27FC236}">
                <a16:creationId xmlns:a16="http://schemas.microsoft.com/office/drawing/2014/main" id="{8B8ED01C-0F26-604B-8FC7-D7919F9D3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336" y="4989512"/>
            <a:ext cx="33528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u="sng"/>
              <a:t>Datele trimise spre server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Fără body, serverul nu poate finaliza cererea pentru că nu are ce date să proceseze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CC52DBA-85EA-7044-A9AF-36933685233A}"/>
              </a:ext>
            </a:extLst>
          </p:cNvPr>
          <p:cNvSpPr/>
          <p:nvPr/>
        </p:nvSpPr>
        <p:spPr>
          <a:xfrm>
            <a:off x="5232400" y="3098800"/>
            <a:ext cx="2293937" cy="33337"/>
          </a:xfrm>
          <a:custGeom>
            <a:avLst/>
            <a:gdLst>
              <a:gd name="connsiteX0" fmla="*/ 0 w 2294313"/>
              <a:gd name="connsiteY0" fmla="*/ 0 h 33250"/>
              <a:gd name="connsiteX1" fmla="*/ 266007 w 2294313"/>
              <a:gd name="connsiteY1" fmla="*/ 33250 h 33250"/>
              <a:gd name="connsiteX2" fmla="*/ 2294313 w 2294313"/>
              <a:gd name="connsiteY2" fmla="*/ 33250 h 3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313" h="33250">
                <a:moveTo>
                  <a:pt x="0" y="0"/>
                </a:moveTo>
                <a:cubicBezTo>
                  <a:pt x="84435" y="14072"/>
                  <a:pt x="182284" y="32616"/>
                  <a:pt x="266007" y="33250"/>
                </a:cubicBezTo>
                <a:lnTo>
                  <a:pt x="2294313" y="3325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F82F74E-5793-EC47-AA3F-0F6B809953D2}"/>
              </a:ext>
            </a:extLst>
          </p:cNvPr>
          <p:cNvSpPr/>
          <p:nvPr/>
        </p:nvSpPr>
        <p:spPr>
          <a:xfrm>
            <a:off x="5580062" y="5192712"/>
            <a:ext cx="1031875" cy="17463"/>
          </a:xfrm>
          <a:custGeom>
            <a:avLst/>
            <a:gdLst>
              <a:gd name="connsiteX0" fmla="*/ 0 w 1030778"/>
              <a:gd name="connsiteY0" fmla="*/ 16625 h 16625"/>
              <a:gd name="connsiteX1" fmla="*/ 1030778 w 1030778"/>
              <a:gd name="connsiteY1" fmla="*/ 0 h 1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0778" h="16625">
                <a:moveTo>
                  <a:pt x="0" y="16625"/>
                </a:moveTo>
                <a:lnTo>
                  <a:pt x="1030778" y="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5302C9-FDB2-F1E7-F5FF-5F4D7675D400}"/>
              </a:ext>
            </a:extLst>
          </p:cNvPr>
          <p:cNvCxnSpPr/>
          <p:nvPr/>
        </p:nvCxnSpPr>
        <p:spPr>
          <a:xfrm>
            <a:off x="4158641" y="2322512"/>
            <a:ext cx="0" cy="2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85ADD4-5B17-743E-7C85-7392E37EFF9B}"/>
              </a:ext>
            </a:extLst>
          </p:cNvPr>
          <p:cNvCxnSpPr>
            <a:cxnSpLocks/>
          </p:cNvCxnSpPr>
          <p:nvPr/>
        </p:nvCxnSpPr>
        <p:spPr>
          <a:xfrm>
            <a:off x="4681536" y="2322512"/>
            <a:ext cx="550864" cy="2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97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6901-53BD-FB4D-907E-BBADFB4E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Conversa</a:t>
            </a:r>
            <a:r>
              <a:rPr lang="ro-RO" altLang="en-US"/>
              <a:t>ția cu un server Web</a:t>
            </a:r>
            <a:endParaRPr lang="en-GB" altLang="en-US"/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202B89BD-3322-8D40-86D4-3A7959C287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ro-RO" altLang="en-US" sz="2700"/>
              <a:t>Conexiune </a:t>
            </a:r>
            <a:r>
              <a:rPr lang="en-US" altLang="en-US" sz="2700"/>
              <a:t>TCP </a:t>
            </a:r>
            <a:r>
              <a:rPr lang="ro-RO" altLang="en-US" sz="2700"/>
              <a:t>la </a:t>
            </a:r>
            <a:r>
              <a:rPr lang="en-US" altLang="en-US" sz="2700"/>
              <a:t>server </a:t>
            </a:r>
            <a:r>
              <a:rPr lang="ro-RO" altLang="en-US" sz="2700"/>
              <a:t>pe </a:t>
            </a:r>
            <a:r>
              <a:rPr lang="en-US" altLang="en-US" sz="2700"/>
              <a:t>port</a:t>
            </a:r>
            <a:r>
              <a:rPr lang="ro-RO" altLang="en-US" sz="2700"/>
              <a:t>ul</a:t>
            </a:r>
            <a:r>
              <a:rPr lang="en-US" altLang="en-US" sz="2700"/>
              <a:t> 80 (</a:t>
            </a:r>
            <a:r>
              <a:rPr lang="ro-RO" altLang="en-US" sz="2700"/>
              <a:t>implicit</a:t>
            </a:r>
            <a:r>
              <a:rPr lang="en-US" altLang="en-US" sz="2700"/>
              <a:t>)</a:t>
            </a:r>
          </a:p>
          <a:p>
            <a:pPr>
              <a:lnSpc>
                <a:spcPct val="80000"/>
              </a:lnSpc>
            </a:pPr>
            <a:r>
              <a:rPr lang="ro-RO" altLang="en-US" sz="2700"/>
              <a:t>Browser-ul trimite peste </a:t>
            </a:r>
            <a:r>
              <a:rPr lang="en-US" altLang="en-US" sz="2700"/>
              <a:t>TCP </a:t>
            </a:r>
            <a:r>
              <a:rPr lang="ro-RO" altLang="en-US" sz="2700"/>
              <a:t>ceva de genul</a:t>
            </a:r>
            <a:r>
              <a:rPr lang="en-US" altLang="en-US" sz="2700"/>
              <a:t>:</a:t>
            </a:r>
          </a:p>
          <a:p>
            <a:pPr>
              <a:lnSpc>
                <a:spcPct val="80000"/>
              </a:lnSpc>
            </a:pPr>
            <a:endParaRPr lang="en-US" altLang="en-US" sz="2700"/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 /index.html HTTP/1.0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lang="en-US" altLang="en-US" sz="27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Mozilla/4.73 [en] (X11; U; Linux 2.0.35 i686</a:t>
            </a:r>
            <a:r>
              <a:rPr lang="en-US" altLang="en-US" sz="27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2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Host: www.yahoo.com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</a:t>
            </a: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: image/gif, image/x-xbitmap, image/jpeg, image/pjpeg, image/png, */*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Accept-Encoding: gzip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Accept-Language: en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>
                <a:latin typeface="Courier New" panose="02070309020205020404" pitchFamily="49" charset="0"/>
                <a:cs typeface="Courier New" panose="02070309020205020404" pitchFamily="49" charset="0"/>
              </a:rPr>
              <a:t>Accept-Charset: iso-8859-1,*,utf-8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Cookie: B=2vsconq5p0h2n</a:t>
            </a:r>
            <a:endParaRPr lang="en-US" altLang="en-US" sz="2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endParaRPr lang="en-US" altLang="en-US" sz="2700"/>
          </a:p>
          <a:p>
            <a:pPr>
              <a:lnSpc>
                <a:spcPct val="80000"/>
              </a:lnSpc>
            </a:pPr>
            <a:endParaRPr lang="en-GB" altLang="en-US" sz="2700"/>
          </a:p>
        </p:txBody>
      </p:sp>
      <p:sp>
        <p:nvSpPr>
          <p:cNvPr id="57347" name="Date Placeholder 3">
            <a:extLst>
              <a:ext uri="{FF2B5EF4-FFF2-40B4-BE49-F238E27FC236}">
                <a16:creationId xmlns:a16="http://schemas.microsoft.com/office/drawing/2014/main" id="{3DA034E0-DF4E-8B4C-8D26-826A40DC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D10A3-FEF8-0E4F-BB4F-891002E1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57349" name="Slide Number Placeholder 5">
            <a:extLst>
              <a:ext uri="{FF2B5EF4-FFF2-40B4-BE49-F238E27FC236}">
                <a16:creationId xmlns:a16="http://schemas.microsoft.com/office/drawing/2014/main" id="{1EC9F110-F470-FF4B-B44C-24E2D9A1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2F3FD4-6C64-654F-A5DB-03E148F0926C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884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EBF2-2490-2A4A-8453-382FDA36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URL și parametrii în Query</a:t>
            </a:r>
            <a:endParaRPr lang="en-US" altLang="en-US"/>
          </a:p>
        </p:txBody>
      </p:sp>
      <p:sp>
        <p:nvSpPr>
          <p:cNvPr id="58370" name="Footer Placeholder 3">
            <a:extLst>
              <a:ext uri="{FF2B5EF4-FFF2-40B4-BE49-F238E27FC236}">
                <a16:creationId xmlns:a16="http://schemas.microsoft.com/office/drawing/2014/main" id="{FF3F4040-E9C0-FC41-B7FB-77CC77F6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chemeClr val="bg1"/>
                </a:solidFill>
                <a:cs typeface="Arial" panose="020B0604020202020204" pitchFamily="34" charset="0"/>
              </a:rPr>
              <a:t>Instrumente pentru dezvoltarea programelor</a:t>
            </a:r>
          </a:p>
        </p:txBody>
      </p:sp>
      <p:sp>
        <p:nvSpPr>
          <p:cNvPr id="58371" name="Slide Number Placeholder 4">
            <a:extLst>
              <a:ext uri="{FF2B5EF4-FFF2-40B4-BE49-F238E27FC236}">
                <a16:creationId xmlns:a16="http://schemas.microsoft.com/office/drawing/2014/main" id="{787970CC-1447-0A44-B0FD-18D6E27C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6200" y="6610350"/>
            <a:ext cx="38862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07F5D984-E1A8-5340-A740-03D8085BBD82}" type="slidenum">
              <a:rPr lang="en-US" altLang="en-US" sz="900">
                <a:solidFill>
                  <a:schemeClr val="bg1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58372" name="TextBox 5">
            <a:extLst>
              <a:ext uri="{FF2B5EF4-FFF2-40B4-BE49-F238E27FC236}">
                <a16:creationId xmlns:a16="http://schemas.microsoft.com/office/drawing/2014/main" id="{C7119ED7-4861-094E-8B01-DF4E977CD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414" y="1650241"/>
            <a:ext cx="3557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u="sng"/>
              <a:t>Uniform Resource Locator (URL)</a:t>
            </a:r>
            <a:endParaRPr lang="en-US" altLang="en-US" sz="1800" u="sng"/>
          </a:p>
        </p:txBody>
      </p:sp>
      <p:sp>
        <p:nvSpPr>
          <p:cNvPr id="58373" name="TextBox 6">
            <a:extLst>
              <a:ext uri="{FF2B5EF4-FFF2-40B4-BE49-F238E27FC236}">
                <a16:creationId xmlns:a16="http://schemas.microsoft.com/office/drawing/2014/main" id="{A517977D-188A-A343-A000-EC30B0066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814" y="2163003"/>
            <a:ext cx="217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>
                <a:solidFill>
                  <a:srgbClr val="FF0000"/>
                </a:solidFill>
              </a:rPr>
              <a:t>http</a:t>
            </a:r>
            <a:r>
              <a:rPr lang="en-US" altLang="en-US" sz="1800">
                <a:solidFill>
                  <a:srgbClr val="FF0000"/>
                </a:solidFill>
              </a:rPr>
              <a:t>://host:port/path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6F4C12-3893-DA45-B1BE-340F95C6875F}"/>
              </a:ext>
            </a:extLst>
          </p:cNvPr>
          <p:cNvSpPr/>
          <p:nvPr/>
        </p:nvSpPr>
        <p:spPr>
          <a:xfrm>
            <a:off x="3835814" y="2575754"/>
            <a:ext cx="649288" cy="34925"/>
          </a:xfrm>
          <a:custGeom>
            <a:avLst/>
            <a:gdLst>
              <a:gd name="connsiteX0" fmla="*/ 0 w 648392"/>
              <a:gd name="connsiteY0" fmla="*/ 0 h 35060"/>
              <a:gd name="connsiteX1" fmla="*/ 232756 w 648392"/>
              <a:gd name="connsiteY1" fmla="*/ 33250 h 35060"/>
              <a:gd name="connsiteX2" fmla="*/ 648392 w 648392"/>
              <a:gd name="connsiteY2" fmla="*/ 33250 h 3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392" h="35060">
                <a:moveTo>
                  <a:pt x="0" y="0"/>
                </a:moveTo>
                <a:cubicBezTo>
                  <a:pt x="84410" y="16882"/>
                  <a:pt x="140154" y="30526"/>
                  <a:pt x="232756" y="33250"/>
                </a:cubicBezTo>
                <a:cubicBezTo>
                  <a:pt x="371241" y="37323"/>
                  <a:pt x="509847" y="33250"/>
                  <a:pt x="648392" y="332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440" name="TextBox 8">
            <a:extLst>
              <a:ext uri="{FF2B5EF4-FFF2-40B4-BE49-F238E27FC236}">
                <a16:creationId xmlns:a16="http://schemas.microsoft.com/office/drawing/2014/main" id="{B9F255E9-0873-1745-A757-E5245FF75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9240" y="2848803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Server location</a:t>
            </a:r>
          </a:p>
        </p:txBody>
      </p:sp>
      <p:sp>
        <p:nvSpPr>
          <p:cNvPr id="18442" name="TextBox 10">
            <a:extLst>
              <a:ext uri="{FF2B5EF4-FFF2-40B4-BE49-F238E27FC236}">
                <a16:creationId xmlns:a16="http://schemas.microsoft.com/office/drawing/2014/main" id="{70076E78-C694-714A-833B-012BAD9EF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614" y="2347154"/>
            <a:ext cx="3429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Calea </a:t>
            </a:r>
            <a:r>
              <a:rPr lang="ro-RO" altLang="en-US" sz="1800"/>
              <a:t>către resursa de care suntem interesați</a:t>
            </a:r>
            <a:endParaRPr lang="en-US" altLang="en-US" sz="18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12BF501-98AE-1C45-9F62-A4CBF677A6A0}"/>
              </a:ext>
            </a:extLst>
          </p:cNvPr>
          <p:cNvSpPr/>
          <p:nvPr/>
        </p:nvSpPr>
        <p:spPr>
          <a:xfrm>
            <a:off x="4434303" y="2542416"/>
            <a:ext cx="333375" cy="0"/>
          </a:xfrm>
          <a:custGeom>
            <a:avLst/>
            <a:gdLst>
              <a:gd name="connsiteX0" fmla="*/ 0 w 332509"/>
              <a:gd name="connsiteY0" fmla="*/ 0 h 0"/>
              <a:gd name="connsiteX1" fmla="*/ 332509 w 33250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2509">
                <a:moveTo>
                  <a:pt x="0" y="0"/>
                </a:moveTo>
                <a:lnTo>
                  <a:pt x="332509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4648E3F-AE56-3B47-9FC7-148AC3CE1CED}"/>
              </a:ext>
            </a:extLst>
          </p:cNvPr>
          <p:cNvSpPr/>
          <p:nvPr/>
        </p:nvSpPr>
        <p:spPr>
          <a:xfrm>
            <a:off x="4916902" y="2509078"/>
            <a:ext cx="400050" cy="0"/>
          </a:xfrm>
          <a:custGeom>
            <a:avLst/>
            <a:gdLst>
              <a:gd name="connsiteX0" fmla="*/ 399011 w 399011"/>
              <a:gd name="connsiteY0" fmla="*/ 0 h 0"/>
              <a:gd name="connsiteX1" fmla="*/ 0 w 3990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9011">
                <a:moveTo>
                  <a:pt x="399011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446" name="TextBox 14">
            <a:extLst>
              <a:ext uri="{FF2B5EF4-FFF2-40B4-BE49-F238E27FC236}">
                <a16:creationId xmlns:a16="http://schemas.microsoft.com/office/drawing/2014/main" id="{CC995864-99F6-2E47-8D0B-7D2B4A8CC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1089" y="2993267"/>
            <a:ext cx="391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Către ce port datele trebuie livrate</a:t>
            </a:r>
            <a:endParaRPr lang="en-US" altLang="en-US" sz="1800"/>
          </a:p>
        </p:txBody>
      </p:sp>
      <p:sp>
        <p:nvSpPr>
          <p:cNvPr id="58383" name="TextBox 16">
            <a:extLst>
              <a:ext uri="{FF2B5EF4-FFF2-40B4-BE49-F238E27FC236}">
                <a16:creationId xmlns:a16="http://schemas.microsoft.com/office/drawing/2014/main" id="{153DF63B-443B-AC43-BED4-9A4E25853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3364" y="3534603"/>
            <a:ext cx="2654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>
                <a:solidFill>
                  <a:srgbClr val="FF0000"/>
                </a:solidFill>
              </a:rPr>
              <a:t>http</a:t>
            </a:r>
            <a:r>
              <a:rPr lang="en-US" altLang="en-US" sz="1800">
                <a:solidFill>
                  <a:srgbClr val="FF0000"/>
                </a:solidFill>
              </a:rPr>
              <a:t>://www.foo.com?a=b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3742A21-2C1D-ED4D-96D1-836C5CB34CC8}"/>
              </a:ext>
            </a:extLst>
          </p:cNvPr>
          <p:cNvSpPr/>
          <p:nvPr/>
        </p:nvSpPr>
        <p:spPr>
          <a:xfrm>
            <a:off x="5332828" y="3856866"/>
            <a:ext cx="549275" cy="76200"/>
          </a:xfrm>
          <a:custGeom>
            <a:avLst/>
            <a:gdLst>
              <a:gd name="connsiteX0" fmla="*/ 0 w 548640"/>
              <a:gd name="connsiteY0" fmla="*/ 0 h 76386"/>
              <a:gd name="connsiteX1" fmla="*/ 83127 w 548640"/>
              <a:gd name="connsiteY1" fmla="*/ 49876 h 76386"/>
              <a:gd name="connsiteX2" fmla="*/ 515389 w 548640"/>
              <a:gd name="connsiteY2" fmla="*/ 49876 h 76386"/>
              <a:gd name="connsiteX3" fmla="*/ 548640 w 548640"/>
              <a:gd name="connsiteY3" fmla="*/ 0 h 7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" h="76386">
                <a:moveTo>
                  <a:pt x="0" y="0"/>
                </a:moveTo>
                <a:cubicBezTo>
                  <a:pt x="27709" y="16625"/>
                  <a:pt x="54224" y="35425"/>
                  <a:pt x="83127" y="49876"/>
                </a:cubicBezTo>
                <a:cubicBezTo>
                  <a:pt x="201624" y="109124"/>
                  <a:pt x="497081" y="50672"/>
                  <a:pt x="515389" y="49876"/>
                </a:cubicBezTo>
                <a:lnTo>
                  <a:pt x="54864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450" name="TextBox 18">
            <a:extLst>
              <a:ext uri="{FF2B5EF4-FFF2-40B4-BE49-F238E27FC236}">
                <a16:creationId xmlns:a16="http://schemas.microsoft.com/office/drawing/2014/main" id="{9F8E963B-C109-A54F-B7BE-43E53316C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414" y="3739392"/>
            <a:ext cx="204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Query parameters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492F09D-A222-3344-9128-22627CD0111F}"/>
              </a:ext>
            </a:extLst>
          </p:cNvPr>
          <p:cNvSpPr/>
          <p:nvPr/>
        </p:nvSpPr>
        <p:spPr>
          <a:xfrm>
            <a:off x="5882103" y="3939416"/>
            <a:ext cx="231775" cy="0"/>
          </a:xfrm>
          <a:custGeom>
            <a:avLst/>
            <a:gdLst>
              <a:gd name="connsiteX0" fmla="*/ 232756 w 232756"/>
              <a:gd name="connsiteY0" fmla="*/ 0 h 0"/>
              <a:gd name="connsiteX1" fmla="*/ 0 w 2327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2756">
                <a:moveTo>
                  <a:pt x="232756" y="0"/>
                </a:moveTo>
                <a:lnTo>
                  <a:pt x="0" y="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452" name="TextBox 22">
            <a:extLst>
              <a:ext uri="{FF2B5EF4-FFF2-40B4-BE49-F238E27FC236}">
                <a16:creationId xmlns:a16="http://schemas.microsoft.com/office/drawing/2014/main" id="{0AFF9EA7-C175-7A41-A0CA-E7368E38C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928" y="4101342"/>
            <a:ext cx="1589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? key = value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A9892C1-2D25-7D43-8F7B-5E5A7CA046F5}"/>
              </a:ext>
            </a:extLst>
          </p:cNvPr>
          <p:cNvSpPr/>
          <p:nvPr/>
        </p:nvSpPr>
        <p:spPr>
          <a:xfrm>
            <a:off x="5599527" y="4006091"/>
            <a:ext cx="0" cy="182562"/>
          </a:xfrm>
          <a:custGeom>
            <a:avLst/>
            <a:gdLst>
              <a:gd name="connsiteX0" fmla="*/ 0 w 0"/>
              <a:gd name="connsiteY0" fmla="*/ 0 h 182880"/>
              <a:gd name="connsiteX1" fmla="*/ 0 w 0"/>
              <a:gd name="connsiteY1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454" name="TextBox 26">
            <a:extLst>
              <a:ext uri="{FF2B5EF4-FFF2-40B4-BE49-F238E27FC236}">
                <a16:creationId xmlns:a16="http://schemas.microsoft.com/office/drawing/2014/main" id="{168ED366-0735-7143-961D-5CAED8A8E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727" y="4501391"/>
            <a:ext cx="1428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? a=b &amp; c=d</a:t>
            </a:r>
          </a:p>
        </p:txBody>
      </p:sp>
      <p:sp>
        <p:nvSpPr>
          <p:cNvPr id="18455" name="TextBox 27">
            <a:extLst>
              <a:ext uri="{FF2B5EF4-FFF2-40B4-BE49-F238E27FC236}">
                <a16:creationId xmlns:a16="http://schemas.microsoft.com/office/drawing/2014/main" id="{D4CD60D2-2A7A-2244-8714-BF48A25F7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937" y="5327956"/>
            <a:ext cx="642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key</a:t>
            </a:r>
            <a:r>
              <a:rPr lang="en-US" altLang="en-US" sz="1400" dirty="0"/>
              <a:t>1</a:t>
            </a:r>
            <a:endParaRPr lang="en-US" altLang="en-US" sz="1800" dirty="0"/>
          </a:p>
        </p:txBody>
      </p:sp>
      <p:sp>
        <p:nvSpPr>
          <p:cNvPr id="18456" name="TextBox 28">
            <a:extLst>
              <a:ext uri="{FF2B5EF4-FFF2-40B4-BE49-F238E27FC236}">
                <a16:creationId xmlns:a16="http://schemas.microsoft.com/office/drawing/2014/main" id="{51618955-D8AC-6542-A9CF-23E742748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8153" y="5053841"/>
            <a:ext cx="642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key</a:t>
            </a:r>
            <a:r>
              <a:rPr lang="en-US" altLang="en-US" sz="1400"/>
              <a:t>2</a:t>
            </a:r>
            <a:endParaRPr lang="en-US" altLang="en-US" sz="180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3D7EEFC-C86E-3342-AAD8-E21E37C4A81E}"/>
              </a:ext>
            </a:extLst>
          </p:cNvPr>
          <p:cNvSpPr/>
          <p:nvPr/>
        </p:nvSpPr>
        <p:spPr>
          <a:xfrm>
            <a:off x="4102514" y="4869691"/>
            <a:ext cx="166688" cy="0"/>
          </a:xfrm>
          <a:custGeom>
            <a:avLst/>
            <a:gdLst>
              <a:gd name="connsiteX0" fmla="*/ 0 w 166254"/>
              <a:gd name="connsiteY0" fmla="*/ 0 h 0"/>
              <a:gd name="connsiteX1" fmla="*/ 166254 w 16625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254">
                <a:moveTo>
                  <a:pt x="0" y="0"/>
                </a:moveTo>
                <a:lnTo>
                  <a:pt x="166254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3B5DAEE7-2EFA-C749-B71C-3ACE6120C112}"/>
              </a:ext>
            </a:extLst>
          </p:cNvPr>
          <p:cNvSpPr/>
          <p:nvPr/>
        </p:nvSpPr>
        <p:spPr>
          <a:xfrm>
            <a:off x="4667665" y="4869691"/>
            <a:ext cx="182563" cy="17462"/>
          </a:xfrm>
          <a:custGeom>
            <a:avLst/>
            <a:gdLst>
              <a:gd name="connsiteX0" fmla="*/ 0 w 182880"/>
              <a:gd name="connsiteY0" fmla="*/ 16628 h 16628"/>
              <a:gd name="connsiteX1" fmla="*/ 182880 w 182880"/>
              <a:gd name="connsiteY1" fmla="*/ 2 h 1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0" h="16628">
                <a:moveTo>
                  <a:pt x="0" y="16628"/>
                </a:moveTo>
                <a:cubicBezTo>
                  <a:pt x="171769" y="-549"/>
                  <a:pt x="110560" y="2"/>
                  <a:pt x="182880" y="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A5353BD-5D35-974A-A195-BCF0AAE0E075}"/>
              </a:ext>
            </a:extLst>
          </p:cNvPr>
          <p:cNvSpPr/>
          <p:nvPr/>
        </p:nvSpPr>
        <p:spPr>
          <a:xfrm>
            <a:off x="4718464" y="4488691"/>
            <a:ext cx="547688" cy="398462"/>
          </a:xfrm>
          <a:custGeom>
            <a:avLst/>
            <a:gdLst>
              <a:gd name="connsiteX0" fmla="*/ 349134 w 548641"/>
              <a:gd name="connsiteY0" fmla="*/ 0 h 399011"/>
              <a:gd name="connsiteX1" fmla="*/ 99752 w 548641"/>
              <a:gd name="connsiteY1" fmla="*/ 16625 h 399011"/>
              <a:gd name="connsiteX2" fmla="*/ 49876 w 548641"/>
              <a:gd name="connsiteY2" fmla="*/ 33251 h 399011"/>
              <a:gd name="connsiteX3" fmla="*/ 16625 w 548641"/>
              <a:gd name="connsiteY3" fmla="*/ 133003 h 399011"/>
              <a:gd name="connsiteX4" fmla="*/ 0 w 548641"/>
              <a:gd name="connsiteY4" fmla="*/ 182880 h 399011"/>
              <a:gd name="connsiteX5" fmla="*/ 16625 w 548641"/>
              <a:gd name="connsiteY5" fmla="*/ 315883 h 399011"/>
              <a:gd name="connsiteX6" fmla="*/ 66502 w 548641"/>
              <a:gd name="connsiteY6" fmla="*/ 332509 h 399011"/>
              <a:gd name="connsiteX7" fmla="*/ 116378 w 548641"/>
              <a:gd name="connsiteY7" fmla="*/ 365760 h 399011"/>
              <a:gd name="connsiteX8" fmla="*/ 232756 w 548641"/>
              <a:gd name="connsiteY8" fmla="*/ 399011 h 399011"/>
              <a:gd name="connsiteX9" fmla="*/ 532014 w 548641"/>
              <a:gd name="connsiteY9" fmla="*/ 382385 h 399011"/>
              <a:gd name="connsiteX10" fmla="*/ 548640 w 548641"/>
              <a:gd name="connsiteY10" fmla="*/ 332509 h 399011"/>
              <a:gd name="connsiteX11" fmla="*/ 532014 w 548641"/>
              <a:gd name="connsiteY11" fmla="*/ 133003 h 399011"/>
              <a:gd name="connsiteX12" fmla="*/ 515389 w 548641"/>
              <a:gd name="connsiteY12" fmla="*/ 66502 h 399011"/>
              <a:gd name="connsiteX13" fmla="*/ 465512 w 548641"/>
              <a:gd name="connsiteY13" fmla="*/ 16625 h 399011"/>
              <a:gd name="connsiteX14" fmla="*/ 232756 w 548641"/>
              <a:gd name="connsiteY14" fmla="*/ 16625 h 39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8641" h="399011">
                <a:moveTo>
                  <a:pt x="349134" y="0"/>
                </a:moveTo>
                <a:cubicBezTo>
                  <a:pt x="266007" y="5542"/>
                  <a:pt x="182554" y="7425"/>
                  <a:pt x="99752" y="16625"/>
                </a:cubicBezTo>
                <a:cubicBezTo>
                  <a:pt x="82334" y="18560"/>
                  <a:pt x="60062" y="18991"/>
                  <a:pt x="49876" y="33251"/>
                </a:cubicBezTo>
                <a:cubicBezTo>
                  <a:pt x="29504" y="61772"/>
                  <a:pt x="27709" y="99752"/>
                  <a:pt x="16625" y="133003"/>
                </a:cubicBezTo>
                <a:lnTo>
                  <a:pt x="0" y="182880"/>
                </a:lnTo>
                <a:cubicBezTo>
                  <a:pt x="5542" y="227214"/>
                  <a:pt x="-1521" y="275055"/>
                  <a:pt x="16625" y="315883"/>
                </a:cubicBezTo>
                <a:cubicBezTo>
                  <a:pt x="23743" y="331898"/>
                  <a:pt x="50827" y="324672"/>
                  <a:pt x="66502" y="332509"/>
                </a:cubicBezTo>
                <a:cubicBezTo>
                  <a:pt x="84374" y="341445"/>
                  <a:pt x="98506" y="356824"/>
                  <a:pt x="116378" y="365760"/>
                </a:cubicBezTo>
                <a:cubicBezTo>
                  <a:pt x="140226" y="377684"/>
                  <a:pt x="211454" y="393685"/>
                  <a:pt x="232756" y="399011"/>
                </a:cubicBezTo>
                <a:cubicBezTo>
                  <a:pt x="332509" y="393469"/>
                  <a:pt x="434251" y="402967"/>
                  <a:pt x="532014" y="382385"/>
                </a:cubicBezTo>
                <a:cubicBezTo>
                  <a:pt x="549163" y="378775"/>
                  <a:pt x="548640" y="350034"/>
                  <a:pt x="548640" y="332509"/>
                </a:cubicBezTo>
                <a:cubicBezTo>
                  <a:pt x="548640" y="265776"/>
                  <a:pt x="540291" y="199220"/>
                  <a:pt x="532014" y="133003"/>
                </a:cubicBezTo>
                <a:cubicBezTo>
                  <a:pt x="529180" y="110330"/>
                  <a:pt x="526725" y="86341"/>
                  <a:pt x="515389" y="66502"/>
                </a:cubicBezTo>
                <a:cubicBezTo>
                  <a:pt x="503724" y="46088"/>
                  <a:pt x="488666" y="20711"/>
                  <a:pt x="465512" y="16625"/>
                </a:cubicBezTo>
                <a:cubicBezTo>
                  <a:pt x="389107" y="3142"/>
                  <a:pt x="310341" y="16625"/>
                  <a:pt x="232756" y="16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8462" name="TextBox 35">
            <a:extLst>
              <a:ext uri="{FF2B5EF4-FFF2-40B4-BE49-F238E27FC236}">
                <a16:creationId xmlns:a16="http://schemas.microsoft.com/office/drawing/2014/main" id="{A0E0832A-DDD8-E742-94B1-137EED1E1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614" y="4687129"/>
            <a:ext cx="4191000" cy="1477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u="sng"/>
              <a:t>URL Encoded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Caracterele sunt </a:t>
            </a:r>
            <a:r>
              <a:rPr lang="ro-RO" altLang="en-US" sz="1800"/>
              <a:t>înlocuite cu echivalentele URL, pentru a nu avea caractere </a:t>
            </a:r>
            <a:r>
              <a:rPr lang="en-US" altLang="en-US" sz="1800"/>
              <a:t>“</a:t>
            </a:r>
            <a:r>
              <a:rPr lang="ro-RO" altLang="en-US" sz="1800"/>
              <a:t>interzise</a:t>
            </a:r>
            <a:r>
              <a:rPr lang="en-US" altLang="en-US" sz="1800"/>
              <a:t>”</a:t>
            </a:r>
            <a:endParaRPr lang="ro-RO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Biblioteci pentru encoding/decoding</a:t>
            </a:r>
            <a:endParaRPr lang="en-US" altLang="en-US" sz="18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1461F7-A4CB-E0EA-718B-3F8A304805C2}"/>
              </a:ext>
            </a:extLst>
          </p:cNvPr>
          <p:cNvCxnSpPr>
            <a:endCxn id="8" idx="1"/>
          </p:cNvCxnSpPr>
          <p:nvPr/>
        </p:nvCxnSpPr>
        <p:spPr>
          <a:xfrm flipV="1">
            <a:off x="3886200" y="2608876"/>
            <a:ext cx="182692" cy="239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9271DC-841D-9C65-6F27-B94720B86529}"/>
              </a:ext>
            </a:extLst>
          </p:cNvPr>
          <p:cNvCxnSpPr>
            <a:cxnSpLocks/>
            <a:stCxn id="18446" idx="1"/>
          </p:cNvCxnSpPr>
          <p:nvPr/>
        </p:nvCxnSpPr>
        <p:spPr>
          <a:xfrm flipH="1" flipV="1">
            <a:off x="4655852" y="2583488"/>
            <a:ext cx="745237" cy="59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27B024-03B5-09B1-F167-99FE16B000BE}"/>
              </a:ext>
            </a:extLst>
          </p:cNvPr>
          <p:cNvCxnSpPr>
            <a:cxnSpLocks/>
            <a:stCxn id="18442" idx="1"/>
          </p:cNvCxnSpPr>
          <p:nvPr/>
        </p:nvCxnSpPr>
        <p:spPr>
          <a:xfrm flipH="1" flipV="1">
            <a:off x="5116927" y="2592361"/>
            <a:ext cx="674687" cy="7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C632D5-2235-45B7-15CB-860F78C500AC}"/>
              </a:ext>
            </a:extLst>
          </p:cNvPr>
          <p:cNvCxnSpPr>
            <a:cxnSpLocks/>
          </p:cNvCxnSpPr>
          <p:nvPr/>
        </p:nvCxnSpPr>
        <p:spPr>
          <a:xfrm flipV="1">
            <a:off x="4181863" y="4957762"/>
            <a:ext cx="0" cy="37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DB4A4-0F3F-EA2E-084A-10D6CB9C6443}"/>
              </a:ext>
            </a:extLst>
          </p:cNvPr>
          <p:cNvCxnSpPr>
            <a:cxnSpLocks/>
            <a:stCxn id="18456" idx="0"/>
            <a:endCxn id="35" idx="7"/>
          </p:cNvCxnSpPr>
          <p:nvPr/>
        </p:nvCxnSpPr>
        <p:spPr>
          <a:xfrm flipH="1" flipV="1">
            <a:off x="4834640" y="4853948"/>
            <a:ext cx="244982" cy="19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344B61-9C90-2C09-2028-B49C2256BF70}"/>
              </a:ext>
            </a:extLst>
          </p:cNvPr>
          <p:cNvCxnSpPr/>
          <p:nvPr/>
        </p:nvCxnSpPr>
        <p:spPr>
          <a:xfrm>
            <a:off x="5401089" y="4685541"/>
            <a:ext cx="298253" cy="168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51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/>
      <p:bldP spid="18442" grpId="0"/>
      <p:bldP spid="18446" grpId="0"/>
      <p:bldP spid="18450" grpId="0"/>
      <p:bldP spid="18452" grpId="0"/>
      <p:bldP spid="18454" grpId="0"/>
      <p:bldP spid="18455" grpId="0"/>
      <p:bldP spid="18456" grpId="0"/>
      <p:bldP spid="1846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D26F-9D34-0D4E-AC85-B16BD0F2F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Tipuri MIME &amp; Headere</a:t>
            </a:r>
            <a:endParaRPr lang="en-US" altLang="en-US"/>
          </a:p>
        </p:txBody>
      </p:sp>
      <p:sp>
        <p:nvSpPr>
          <p:cNvPr id="59394" name="Footer Placeholder 3">
            <a:extLst>
              <a:ext uri="{FF2B5EF4-FFF2-40B4-BE49-F238E27FC236}">
                <a16:creationId xmlns:a16="http://schemas.microsoft.com/office/drawing/2014/main" id="{F028666A-504A-B14E-A7D7-9F504A85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chemeClr val="bg1"/>
                </a:solidFill>
                <a:cs typeface="Arial" panose="020B0604020202020204" pitchFamily="34" charset="0"/>
              </a:rPr>
              <a:t>Instrumente pentru dezvoltarea programelor</a:t>
            </a:r>
          </a:p>
        </p:txBody>
      </p:sp>
      <p:sp>
        <p:nvSpPr>
          <p:cNvPr id="59395" name="Slide Number Placeholder 4">
            <a:extLst>
              <a:ext uri="{FF2B5EF4-FFF2-40B4-BE49-F238E27FC236}">
                <a16:creationId xmlns:a16="http://schemas.microsoft.com/office/drawing/2014/main" id="{46CD469D-0A95-6540-A426-2780CCC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6200" y="6610350"/>
            <a:ext cx="38862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079C1EF8-7A00-364C-8AE9-256D61BCC7D0}" type="slidenum">
              <a:rPr lang="en-US" altLang="en-US" sz="900">
                <a:solidFill>
                  <a:schemeClr val="bg1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59396" name="TextBox 5">
            <a:extLst>
              <a:ext uri="{FF2B5EF4-FFF2-40B4-BE49-F238E27FC236}">
                <a16:creationId xmlns:a16="http://schemas.microsoft.com/office/drawing/2014/main" id="{8A6605DF-57E8-CD4A-B815-7613CE021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462" y="1583981"/>
            <a:ext cx="1347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>
                <a:solidFill>
                  <a:srgbClr val="FF0000"/>
                </a:solidFill>
              </a:rPr>
              <a:t>MIME Type</a:t>
            </a:r>
            <a:endParaRPr lang="en-US" altLang="en-US" sz="1800">
              <a:solidFill>
                <a:srgbClr val="FF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8D3AF5-B7BE-A745-8119-A5D44A643B98}"/>
              </a:ext>
            </a:extLst>
          </p:cNvPr>
          <p:cNvCxnSpPr/>
          <p:nvPr/>
        </p:nvCxnSpPr>
        <p:spPr>
          <a:xfrm>
            <a:off x="4106862" y="195386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8" name="TextBox 8">
            <a:extLst>
              <a:ext uri="{FF2B5EF4-FFF2-40B4-BE49-F238E27FC236}">
                <a16:creationId xmlns:a16="http://schemas.microsoft.com/office/drawing/2014/main" id="{DA4D02FD-139D-C949-8ED6-D90CF618D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76" y="2052292"/>
            <a:ext cx="1196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image/jpg</a:t>
            </a:r>
            <a:endParaRPr lang="en-US" altLang="en-US" sz="1800"/>
          </a:p>
        </p:txBody>
      </p:sp>
      <p:sp>
        <p:nvSpPr>
          <p:cNvPr id="59399" name="TextBox 9">
            <a:extLst>
              <a:ext uri="{FF2B5EF4-FFF2-40B4-BE49-F238E27FC236}">
                <a16:creationId xmlns:a16="http://schemas.microsoft.com/office/drawing/2014/main" id="{3D07DDAC-F414-784A-90BC-9BCCE2032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1775" y="1934817"/>
            <a:ext cx="3124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Serverul trimite înapoi o imagine codată jpg</a:t>
            </a:r>
            <a:endParaRPr lang="en-US" altLang="en-US" sz="1800"/>
          </a:p>
        </p:txBody>
      </p:sp>
      <p:sp>
        <p:nvSpPr>
          <p:cNvPr id="59401" name="TextBox 12">
            <a:extLst>
              <a:ext uri="{FF2B5EF4-FFF2-40B4-BE49-F238E27FC236}">
                <a16:creationId xmlns:a16="http://schemas.microsoft.com/office/drawing/2014/main" id="{9FA63198-A53A-3546-957A-29CB6B209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75" y="2385668"/>
            <a:ext cx="12620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image/png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text/plain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text/html</a:t>
            </a:r>
            <a:endParaRPr lang="en-US" altLang="en-US" sz="18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40B1760-591B-7C44-A240-B5EE8975AAAE}"/>
              </a:ext>
            </a:extLst>
          </p:cNvPr>
          <p:cNvSpPr/>
          <p:nvPr/>
        </p:nvSpPr>
        <p:spPr>
          <a:xfrm>
            <a:off x="4232275" y="2120556"/>
            <a:ext cx="500062" cy="1385887"/>
          </a:xfrm>
          <a:custGeom>
            <a:avLst/>
            <a:gdLst>
              <a:gd name="connsiteX0" fmla="*/ 200787 w 500045"/>
              <a:gd name="connsiteY0" fmla="*/ 0 h 1385768"/>
              <a:gd name="connsiteX1" fmla="*/ 34533 w 500045"/>
              <a:gd name="connsiteY1" fmla="*/ 16625 h 1385768"/>
              <a:gd name="connsiteX2" fmla="*/ 1282 w 500045"/>
              <a:gd name="connsiteY2" fmla="*/ 66502 h 1385768"/>
              <a:gd name="connsiteX3" fmla="*/ 17907 w 500045"/>
              <a:gd name="connsiteY3" fmla="*/ 1197033 h 1385768"/>
              <a:gd name="connsiteX4" fmla="*/ 34533 w 500045"/>
              <a:gd name="connsiteY4" fmla="*/ 1363287 h 1385768"/>
              <a:gd name="connsiteX5" fmla="*/ 500045 w 500045"/>
              <a:gd name="connsiteY5" fmla="*/ 1363287 h 138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045" h="1385768">
                <a:moveTo>
                  <a:pt x="200787" y="0"/>
                </a:moveTo>
                <a:cubicBezTo>
                  <a:pt x="145369" y="5542"/>
                  <a:pt x="87369" y="-987"/>
                  <a:pt x="34533" y="16625"/>
                </a:cubicBezTo>
                <a:cubicBezTo>
                  <a:pt x="15577" y="22944"/>
                  <a:pt x="1563" y="46522"/>
                  <a:pt x="1282" y="66502"/>
                </a:cubicBezTo>
                <a:cubicBezTo>
                  <a:pt x="-4026" y="443349"/>
                  <a:pt x="8246" y="820272"/>
                  <a:pt x="17907" y="1197033"/>
                </a:cubicBezTo>
                <a:cubicBezTo>
                  <a:pt x="19335" y="1252709"/>
                  <a:pt x="-18119" y="1345131"/>
                  <a:pt x="34533" y="1363287"/>
                </a:cubicBezTo>
                <a:cubicBezTo>
                  <a:pt x="181227" y="1413871"/>
                  <a:pt x="344874" y="1363287"/>
                  <a:pt x="500045" y="13632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9403" name="TextBox 14">
            <a:extLst>
              <a:ext uri="{FF2B5EF4-FFF2-40B4-BE49-F238E27FC236}">
                <a16:creationId xmlns:a16="http://schemas.microsoft.com/office/drawing/2014/main" id="{9C2202C8-FE64-0F4B-863C-868E4297B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304706"/>
            <a:ext cx="19812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Clientul decide cum să interpreteze datele trimise</a:t>
            </a:r>
            <a:endParaRPr lang="en-US" altLang="en-US" sz="1800"/>
          </a:p>
        </p:txBody>
      </p:sp>
      <p:sp>
        <p:nvSpPr>
          <p:cNvPr id="59405" name="TextBox 16">
            <a:extLst>
              <a:ext uri="{FF2B5EF4-FFF2-40B4-BE49-F238E27FC236}">
                <a16:creationId xmlns:a16="http://schemas.microsoft.com/office/drawing/2014/main" id="{C0646D59-4955-9547-9AA3-B9D1CDB4B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4136681"/>
            <a:ext cx="1979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Body request-ului</a:t>
            </a:r>
            <a:endParaRPr lang="en-US" altLang="en-US" sz="1800"/>
          </a:p>
        </p:txBody>
      </p:sp>
      <p:sp>
        <p:nvSpPr>
          <p:cNvPr id="59406" name="TextBox 17">
            <a:extLst>
              <a:ext uri="{FF2B5EF4-FFF2-40B4-BE49-F238E27FC236}">
                <a16:creationId xmlns:a16="http://schemas.microsoft.com/office/drawing/2014/main" id="{79D4283C-02EB-E14E-ABA2-0C67B012E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0462" y="3687417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descriu</a:t>
            </a:r>
            <a:endParaRPr lang="en-US" altLang="en-US" sz="180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21FD193C-D335-094F-B74A-8580D9626CF0}"/>
              </a:ext>
            </a:extLst>
          </p:cNvPr>
          <p:cNvSpPr/>
          <p:nvPr/>
        </p:nvSpPr>
        <p:spPr>
          <a:xfrm>
            <a:off x="4829175" y="3600105"/>
            <a:ext cx="0" cy="565150"/>
          </a:xfrm>
          <a:custGeom>
            <a:avLst/>
            <a:gdLst>
              <a:gd name="connsiteX0" fmla="*/ 0 w 0"/>
              <a:gd name="connsiteY0" fmla="*/ 0 h 565266"/>
              <a:gd name="connsiteX1" fmla="*/ 0 w 0"/>
              <a:gd name="connsiteY1" fmla="*/ 565266 h 565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65266">
                <a:moveTo>
                  <a:pt x="0" y="0"/>
                </a:moveTo>
                <a:lnTo>
                  <a:pt x="0" y="565266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9409" name="TextBox 20">
            <a:extLst>
              <a:ext uri="{FF2B5EF4-FFF2-40B4-BE49-F238E27FC236}">
                <a16:creationId xmlns:a16="http://schemas.microsoft.com/office/drawing/2014/main" id="{96D35287-AE9C-944B-B30A-3728124C6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676" y="5047906"/>
            <a:ext cx="3703637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Decuplare format URL vs. conținut</a:t>
            </a:r>
            <a:endParaRPr lang="en-US" altLang="en-US" sz="1800"/>
          </a:p>
        </p:txBody>
      </p:sp>
      <p:sp>
        <p:nvSpPr>
          <p:cNvPr id="59410" name="TextBox 21">
            <a:extLst>
              <a:ext uri="{FF2B5EF4-FFF2-40B4-BE49-F238E27FC236}">
                <a16:creationId xmlns:a16="http://schemas.microsoft.com/office/drawing/2014/main" id="{120D144C-A7D2-9245-B641-BE8FE15F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7" y="3766792"/>
            <a:ext cx="1506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Content-type</a:t>
            </a:r>
            <a:endParaRPr lang="en-US" altLang="en-US" sz="1800"/>
          </a:p>
        </p:txBody>
      </p:sp>
      <p:sp>
        <p:nvSpPr>
          <p:cNvPr id="59411" name="TextBox 22">
            <a:extLst>
              <a:ext uri="{FF2B5EF4-FFF2-40B4-BE49-F238E27FC236}">
                <a16:creationId xmlns:a16="http://schemas.microsoft.com/office/drawing/2014/main" id="{6108A34D-2199-1E4D-BC1F-D64A68DBE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775" y="4503392"/>
            <a:ext cx="1249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mime type</a:t>
            </a:r>
            <a:endParaRPr lang="en-US" altLang="en-US" sz="1800"/>
          </a:p>
        </p:txBody>
      </p:sp>
      <p:sp>
        <p:nvSpPr>
          <p:cNvPr id="59412" name="TextBox 23">
            <a:extLst>
              <a:ext uri="{FF2B5EF4-FFF2-40B4-BE49-F238E27FC236}">
                <a16:creationId xmlns:a16="http://schemas.microsoft.com/office/drawing/2014/main" id="{9F00D298-B3D5-2F4E-86BA-2EEEF0EDA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50" y="5222531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body</a:t>
            </a:r>
            <a:endParaRPr lang="en-US" altLang="en-US" sz="1800"/>
          </a:p>
        </p:txBody>
      </p:sp>
      <p:sp>
        <p:nvSpPr>
          <p:cNvPr id="59413" name="TextBox 24">
            <a:extLst>
              <a:ext uri="{FF2B5EF4-FFF2-40B4-BE49-F238E27FC236}">
                <a16:creationId xmlns:a16="http://schemas.microsoft.com/office/drawing/2014/main" id="{1B1C95B5-7C99-5C4C-97C4-8CFBA41EF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962" y="5989292"/>
            <a:ext cx="954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request</a:t>
            </a:r>
            <a:endParaRPr lang="en-US" altLang="en-US" sz="1800"/>
          </a:p>
        </p:txBody>
      </p:sp>
      <p:sp>
        <p:nvSpPr>
          <p:cNvPr id="59414" name="TextBox 25">
            <a:extLst>
              <a:ext uri="{FF2B5EF4-FFF2-40B4-BE49-F238E27FC236}">
                <a16:creationId xmlns:a16="http://schemas.microsoft.com/office/drawing/2014/main" id="{F20B75ED-7DED-9E46-9AB0-7BB428131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9463" y="5889280"/>
            <a:ext cx="1133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response</a:t>
            </a:r>
            <a:endParaRPr lang="en-US" altLang="en-US" sz="18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9A32AB-82FC-2B71-CBA2-39FFDB6EE8B0}"/>
              </a:ext>
            </a:extLst>
          </p:cNvPr>
          <p:cNvCxnSpPr>
            <a:stCxn id="59410" idx="2"/>
            <a:endCxn id="59411" idx="0"/>
          </p:cNvCxnSpPr>
          <p:nvPr/>
        </p:nvCxnSpPr>
        <p:spPr>
          <a:xfrm>
            <a:off x="7968456" y="4136680"/>
            <a:ext cx="0" cy="36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3F8359-B85B-1D7E-447F-AED41E1BCAD4}"/>
              </a:ext>
            </a:extLst>
          </p:cNvPr>
          <p:cNvCxnSpPr/>
          <p:nvPr/>
        </p:nvCxnSpPr>
        <p:spPr>
          <a:xfrm>
            <a:off x="7972446" y="4871692"/>
            <a:ext cx="0" cy="36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D29AAA-81C4-A59C-7C86-88B757E835F9}"/>
              </a:ext>
            </a:extLst>
          </p:cNvPr>
          <p:cNvCxnSpPr>
            <a:cxnSpLocks/>
          </p:cNvCxnSpPr>
          <p:nvPr/>
        </p:nvCxnSpPr>
        <p:spPr>
          <a:xfrm flipH="1">
            <a:off x="7343775" y="5622580"/>
            <a:ext cx="632661" cy="47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7A6E06-CE8C-A04F-BF76-E011FE9C0396}"/>
              </a:ext>
            </a:extLst>
          </p:cNvPr>
          <p:cNvCxnSpPr>
            <a:cxnSpLocks/>
            <a:stCxn id="59412" idx="2"/>
          </p:cNvCxnSpPr>
          <p:nvPr/>
        </p:nvCxnSpPr>
        <p:spPr>
          <a:xfrm>
            <a:off x="7981156" y="5592418"/>
            <a:ext cx="740569" cy="396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BCFE95-E805-9505-537C-44F761504BC5}"/>
              </a:ext>
            </a:extLst>
          </p:cNvPr>
          <p:cNvCxnSpPr/>
          <p:nvPr/>
        </p:nvCxnSpPr>
        <p:spPr>
          <a:xfrm flipH="1" flipV="1">
            <a:off x="3000376" y="3687417"/>
            <a:ext cx="885824" cy="36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D8ACD4-C33F-DE0D-9FBE-C265669323F4}"/>
              </a:ext>
            </a:extLst>
          </p:cNvPr>
          <p:cNvCxnSpPr>
            <a:cxnSpLocks/>
          </p:cNvCxnSpPr>
          <p:nvPr/>
        </p:nvCxnSpPr>
        <p:spPr>
          <a:xfrm flipH="1">
            <a:off x="3106455" y="2721319"/>
            <a:ext cx="1125820" cy="1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133CD4-E837-8718-3E23-E4C75CBD5EF5}"/>
              </a:ext>
            </a:extLst>
          </p:cNvPr>
          <p:cNvCxnSpPr>
            <a:cxnSpLocks/>
            <a:stCxn id="59399" idx="1"/>
          </p:cNvCxnSpPr>
          <p:nvPr/>
        </p:nvCxnSpPr>
        <p:spPr>
          <a:xfrm flipH="1">
            <a:off x="5652652" y="2258667"/>
            <a:ext cx="929123" cy="4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63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3" name="Picture 11">
            <a:extLst>
              <a:ext uri="{FF2B5EF4-FFF2-40B4-BE49-F238E27FC236}">
                <a16:creationId xmlns:a16="http://schemas.microsoft.com/office/drawing/2014/main" id="{518B9807-0530-1644-9705-D10F98949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2438400"/>
            <a:ext cx="56292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9">
            <a:extLst>
              <a:ext uri="{FF2B5EF4-FFF2-40B4-BE49-F238E27FC236}">
                <a16:creationId xmlns:a16="http://schemas.microsoft.com/office/drawing/2014/main" id="{382C1DF7-32FA-214E-92A9-BC1034F4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2286000"/>
            <a:ext cx="3476625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C:\Users\eCaesar\Desktop\Untitled-1.png">
            <a:extLst>
              <a:ext uri="{FF2B5EF4-FFF2-40B4-BE49-F238E27FC236}">
                <a16:creationId xmlns:a16="http://schemas.microsoft.com/office/drawing/2014/main" id="{C69BF05C-FEF7-5841-BFC4-8A1E81C0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352800"/>
            <a:ext cx="281940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FC90024-BFEF-5E42-B8C9-02F4128A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"/>
            <a:ext cx="3543300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8B3E88-44A8-7D44-8CAE-1C7450E30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57200"/>
            <a:ext cx="3810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o-RO" altLang="en-US" sz="3200"/>
              <a:t>Web-ul in zilele noastre…</a:t>
            </a:r>
            <a:endParaRPr lang="en-US" altLang="en-US" sz="3200"/>
          </a:p>
        </p:txBody>
      </p:sp>
    </p:spTree>
    <p:extLst>
      <p:ext uri="{BB962C8B-B14F-4D97-AF65-F5344CB8AC3E}">
        <p14:creationId xmlns:p14="http://schemas.microsoft.com/office/powerpoint/2010/main" val="188794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8889-1E45-B84C-88F2-8D14692D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Body Encoding</a:t>
            </a:r>
            <a:endParaRPr lang="en-US" altLang="en-US"/>
          </a:p>
        </p:txBody>
      </p:sp>
      <p:sp>
        <p:nvSpPr>
          <p:cNvPr id="60418" name="Footer Placeholder 3">
            <a:extLst>
              <a:ext uri="{FF2B5EF4-FFF2-40B4-BE49-F238E27FC236}">
                <a16:creationId xmlns:a16="http://schemas.microsoft.com/office/drawing/2014/main" id="{7B049D43-1EBF-ED4B-A011-6CC7B089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674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chemeClr val="bg1"/>
                </a:solidFill>
                <a:cs typeface="Arial" panose="020B0604020202020204" pitchFamily="34" charset="0"/>
              </a:rPr>
              <a:t>Instrumente pentru dezvoltarea programelor</a:t>
            </a:r>
          </a:p>
        </p:txBody>
      </p:sp>
      <p:sp>
        <p:nvSpPr>
          <p:cNvPr id="60419" name="Slide Number Placeholder 4">
            <a:extLst>
              <a:ext uri="{FF2B5EF4-FFF2-40B4-BE49-F238E27FC236}">
                <a16:creationId xmlns:a16="http://schemas.microsoft.com/office/drawing/2014/main" id="{6118E758-4388-1A47-8C6B-9776ACE2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6200" y="6610350"/>
            <a:ext cx="38862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2DD41D4C-00B5-7E4F-B795-01B777B9D321}" type="slidenum">
              <a:rPr lang="en-US" altLang="en-US" sz="900">
                <a:solidFill>
                  <a:schemeClr val="bg1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60420" name="TextBox 5">
            <a:extLst>
              <a:ext uri="{FF2B5EF4-FFF2-40B4-BE49-F238E27FC236}">
                <a16:creationId xmlns:a16="http://schemas.microsoft.com/office/drawing/2014/main" id="{56E2D47C-1448-3345-9936-69D2FF59B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13" y="1558925"/>
            <a:ext cx="145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request msg</a:t>
            </a:r>
            <a:endParaRPr lang="en-US" altLang="en-US" sz="1800"/>
          </a:p>
        </p:txBody>
      </p:sp>
      <p:sp>
        <p:nvSpPr>
          <p:cNvPr id="60421" name="TextBox 6">
            <a:extLst>
              <a:ext uri="{FF2B5EF4-FFF2-40B4-BE49-F238E27FC236}">
                <a16:creationId xmlns:a16="http://schemas.microsoft.com/office/drawing/2014/main" id="{8C87FCFE-4369-0145-8EF5-6246B25A8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738" y="2289175"/>
            <a:ext cx="735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b="1"/>
              <a:t>body</a:t>
            </a:r>
            <a:endParaRPr lang="en-US" altLang="en-US" sz="1800" b="1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E12D7DB-74B1-5442-A8D3-45F078743FAB}"/>
              </a:ext>
            </a:extLst>
          </p:cNvPr>
          <p:cNvSpPr/>
          <p:nvPr/>
        </p:nvSpPr>
        <p:spPr>
          <a:xfrm>
            <a:off x="5730875" y="1941514"/>
            <a:ext cx="0" cy="333375"/>
          </a:xfrm>
          <a:custGeom>
            <a:avLst/>
            <a:gdLst>
              <a:gd name="connsiteX0" fmla="*/ 0 w 0"/>
              <a:gd name="connsiteY0" fmla="*/ 0 h 332509"/>
              <a:gd name="connsiteX1" fmla="*/ 0 w 0"/>
              <a:gd name="connsiteY1" fmla="*/ 332509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2509">
                <a:moveTo>
                  <a:pt x="0" y="0"/>
                </a:moveTo>
                <a:lnTo>
                  <a:pt x="0" y="332509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0423" name="TextBox 8">
            <a:extLst>
              <a:ext uri="{FF2B5EF4-FFF2-40B4-BE49-F238E27FC236}">
                <a16:creationId xmlns:a16="http://schemas.microsoft.com/office/drawing/2014/main" id="{804EBF79-901E-C44A-88FD-4B00D8E91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4989" y="3224213"/>
            <a:ext cx="17351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url encoded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(ex., put forms)</a:t>
            </a:r>
            <a:endParaRPr lang="en-US" altLang="en-US" sz="1800"/>
          </a:p>
        </p:txBody>
      </p:sp>
      <p:sp>
        <p:nvSpPr>
          <p:cNvPr id="60424" name="TextBox 10">
            <a:extLst>
              <a:ext uri="{FF2B5EF4-FFF2-40B4-BE49-F238E27FC236}">
                <a16:creationId xmlns:a16="http://schemas.microsoft.com/office/drawing/2014/main" id="{880A4148-272E-FC4B-AEB9-F4A4E4FA3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413" y="3171825"/>
            <a:ext cx="11858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multi part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(ex., files)</a:t>
            </a:r>
            <a:endParaRPr lang="en-US" altLang="en-US" sz="1800"/>
          </a:p>
        </p:txBody>
      </p:sp>
      <p:sp>
        <p:nvSpPr>
          <p:cNvPr id="60427" name="TextBox 14">
            <a:extLst>
              <a:ext uri="{FF2B5EF4-FFF2-40B4-BE49-F238E27FC236}">
                <a16:creationId xmlns:a16="http://schemas.microsoft.com/office/drawing/2014/main" id="{F536E481-18A2-1243-87B4-A86137242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275" y="4729163"/>
            <a:ext cx="15827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Date multe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(multe fișiere)</a:t>
            </a:r>
            <a:endParaRPr lang="en-US" altLang="en-US" sz="1800"/>
          </a:p>
        </p:txBody>
      </p:sp>
      <p:sp>
        <p:nvSpPr>
          <p:cNvPr id="60428" name="TextBox 15">
            <a:extLst>
              <a:ext uri="{FF2B5EF4-FFF2-40B4-BE49-F238E27FC236}">
                <a16:creationId xmlns:a16="http://schemas.microsoft.com/office/drawing/2014/main" id="{E84F7A2A-E325-7E42-BF5D-9ACEB039A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950" y="4702176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Date puține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(perechi key/value)</a:t>
            </a:r>
            <a:endParaRPr lang="en-US" altLang="en-US" sz="18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E1EB76-0835-BEAC-1031-A9969477CA29}"/>
              </a:ext>
            </a:extLst>
          </p:cNvPr>
          <p:cNvCxnSpPr>
            <a:stCxn id="60421" idx="2"/>
          </p:cNvCxnSpPr>
          <p:nvPr/>
        </p:nvCxnSpPr>
        <p:spPr>
          <a:xfrm flipH="1">
            <a:off x="5392738" y="2659063"/>
            <a:ext cx="367506" cy="565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12C055-962A-E494-6C4C-A91F1C0E5FD6}"/>
              </a:ext>
            </a:extLst>
          </p:cNvPr>
          <p:cNvCxnSpPr>
            <a:cxnSpLocks/>
            <a:stCxn id="60421" idx="2"/>
            <a:endCxn id="60424" idx="0"/>
          </p:cNvCxnSpPr>
          <p:nvPr/>
        </p:nvCxnSpPr>
        <p:spPr>
          <a:xfrm>
            <a:off x="5760244" y="2659063"/>
            <a:ext cx="1054100" cy="51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AF944E-4444-3737-5FA8-0901EB1E1FA1}"/>
              </a:ext>
            </a:extLst>
          </p:cNvPr>
          <p:cNvCxnSpPr>
            <a:stCxn id="60423" idx="2"/>
            <a:endCxn id="60428" idx="0"/>
          </p:cNvCxnSpPr>
          <p:nvPr/>
        </p:nvCxnSpPr>
        <p:spPr>
          <a:xfrm flipH="1">
            <a:off x="4603750" y="3870325"/>
            <a:ext cx="608808" cy="83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F6BF47-8194-3839-5DF9-974E212553D9}"/>
              </a:ext>
            </a:extLst>
          </p:cNvPr>
          <p:cNvCxnSpPr>
            <a:cxnSpLocks/>
            <a:stCxn id="60424" idx="2"/>
            <a:endCxn id="60427" idx="0"/>
          </p:cNvCxnSpPr>
          <p:nvPr/>
        </p:nvCxnSpPr>
        <p:spPr>
          <a:xfrm>
            <a:off x="6814344" y="3819525"/>
            <a:ext cx="495300" cy="909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47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730C-FFDC-7045-9FAD-4C61F5FFA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Conversa</a:t>
            </a:r>
            <a:r>
              <a:rPr lang="ro-RO" altLang="en-US"/>
              <a:t>ția cu un server Web</a:t>
            </a:r>
            <a:endParaRPr lang="en-GB" altLang="en-US"/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703658FD-7C98-F74F-9E2D-DCC1343404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4128" y="1928191"/>
            <a:ext cx="9720073" cy="40233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en-US" sz="2700" dirty="0"/>
              <a:t>Server</a:t>
            </a:r>
            <a:r>
              <a:rPr lang="ro-RO" altLang="en-US" sz="2700" dirty="0" err="1"/>
              <a:t>ul</a:t>
            </a:r>
            <a:r>
              <a:rPr lang="en-US" altLang="en-US" sz="2700" dirty="0"/>
              <a:t> </a:t>
            </a:r>
            <a:r>
              <a:rPr lang="ro-RO" altLang="en-US" sz="2700" dirty="0"/>
              <a:t>răspunde cu</a:t>
            </a:r>
            <a:r>
              <a:rPr lang="en-US" altLang="en-US" sz="2700" dirty="0"/>
              <a:t>: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2700" dirty="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HTTP/1.0 200 OK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16018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Content-Type: text/html</a:t>
            </a:r>
            <a:endParaRPr lang="en-US" alt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&lt;html&gt;&lt;head&gt;&lt;title&gt;Yahoo!&lt;/title&gt;&lt;base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=http://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www.yahoo.com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700" i="1" dirty="0">
                <a:latin typeface="Courier New" panose="02070309020205020404" pitchFamily="49" charset="0"/>
                <a:cs typeface="Courier New" panose="02070309020205020404" pitchFamily="49" charset="0"/>
              </a:rPr>
              <a:t>…etc.</a:t>
            </a:r>
            <a:endParaRPr lang="en-US" alt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ro-RO" altLang="en-US" sz="2700" dirty="0"/>
              <a:t>Dacă mai avem și imagini </a:t>
            </a:r>
            <a:r>
              <a:rPr lang="en-US" altLang="en-US" sz="2700" dirty="0"/>
              <a:t>embedded images: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 width=230 height=33 </a:t>
            </a:r>
            <a:r>
              <a:rPr lang="en-US" altLang="en-US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en-US" sz="2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http://us.a1.yimg.com/</a:t>
            </a:r>
            <a:r>
              <a:rPr lang="en-US" altLang="en-US" sz="27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us.yimg.com</a:t>
            </a:r>
            <a:r>
              <a:rPr lang="en-US" altLang="en-US" sz="27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/a/an/anchor/icons2.gif</a:t>
            </a:r>
            <a:r>
              <a:rPr lang="en-US" alt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sz="2700" dirty="0"/>
              <a:t>…</a:t>
            </a:r>
            <a:r>
              <a:rPr lang="ro-RO" altLang="en-US" sz="2700" dirty="0"/>
              <a:t>și apoi repetă tot acest proces cu noul </a:t>
            </a:r>
            <a:r>
              <a:rPr lang="en-US" altLang="en-US" sz="2700" dirty="0"/>
              <a:t>URL.</a:t>
            </a:r>
          </a:p>
          <a:p>
            <a:pPr>
              <a:lnSpc>
                <a:spcPct val="80000"/>
              </a:lnSpc>
            </a:pPr>
            <a:endParaRPr lang="en-GB" altLang="en-US" sz="2700" dirty="0"/>
          </a:p>
        </p:txBody>
      </p:sp>
      <p:sp>
        <p:nvSpPr>
          <p:cNvPr id="61443" name="Date Placeholder 3">
            <a:extLst>
              <a:ext uri="{FF2B5EF4-FFF2-40B4-BE49-F238E27FC236}">
                <a16:creationId xmlns:a16="http://schemas.microsoft.com/office/drawing/2014/main" id="{04E7D706-7745-6043-B686-E0BACF65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374A6-94F5-A742-925B-31DCCF0B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61445" name="Slide Number Placeholder 5">
            <a:extLst>
              <a:ext uri="{FF2B5EF4-FFF2-40B4-BE49-F238E27FC236}">
                <a16:creationId xmlns:a16="http://schemas.microsoft.com/office/drawing/2014/main" id="{03F87528-B1E5-D344-A6FC-A6F462B6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B9B81E-DC23-364B-83DE-719C5526A1D8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09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loud 22">
            <a:extLst>
              <a:ext uri="{FF2B5EF4-FFF2-40B4-BE49-F238E27FC236}">
                <a16:creationId xmlns:a16="http://schemas.microsoft.com/office/drawing/2014/main" id="{CC5D1D45-0D2F-254D-92B3-85595E88314D}"/>
              </a:ext>
            </a:extLst>
          </p:cNvPr>
          <p:cNvSpPr/>
          <p:nvPr/>
        </p:nvSpPr>
        <p:spPr>
          <a:xfrm>
            <a:off x="5815357" y="1454031"/>
            <a:ext cx="3878262" cy="280828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2F5DA-DB51-424D-9312-2CABB9AE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 dirty="0"/>
              <a:t>Acces serviciu peste HTTP</a:t>
            </a:r>
            <a:endParaRPr lang="en-US" altLang="en-US" dirty="0"/>
          </a:p>
        </p:txBody>
      </p:sp>
      <p:sp>
        <p:nvSpPr>
          <p:cNvPr id="62467" name="Footer Placeholder 3">
            <a:extLst>
              <a:ext uri="{FF2B5EF4-FFF2-40B4-BE49-F238E27FC236}">
                <a16:creationId xmlns:a16="http://schemas.microsoft.com/office/drawing/2014/main" id="{9C759268-E4CE-A84C-8CC3-B677E5A3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6808" y="6483231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chemeClr val="bg1"/>
                </a:solidFill>
                <a:cs typeface="Arial" panose="020B0604020202020204" pitchFamily="34" charset="0"/>
              </a:rPr>
              <a:t>Instrumente pentru dezvoltarea programelor</a:t>
            </a:r>
          </a:p>
        </p:txBody>
      </p:sp>
      <p:sp>
        <p:nvSpPr>
          <p:cNvPr id="62468" name="Slide Number Placeholder 4">
            <a:extLst>
              <a:ext uri="{FF2B5EF4-FFF2-40B4-BE49-F238E27FC236}">
                <a16:creationId xmlns:a16="http://schemas.microsoft.com/office/drawing/2014/main" id="{293435CB-979F-294E-933E-F4205C2B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6200" y="6610350"/>
            <a:ext cx="38862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A623A36-31E3-3B42-8FDD-D35087B4F488}" type="slidenum">
              <a:rPr lang="en-US" altLang="en-US" sz="900">
                <a:solidFill>
                  <a:schemeClr val="bg1"/>
                </a:solidFill>
              </a:rPr>
              <a:pPr algn="ctr"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5111C5-D443-1C42-AD19-2464C66A5AF6}"/>
              </a:ext>
            </a:extLst>
          </p:cNvPr>
          <p:cNvSpPr/>
          <p:nvPr/>
        </p:nvSpPr>
        <p:spPr>
          <a:xfrm>
            <a:off x="6191595" y="2268420"/>
            <a:ext cx="525463" cy="325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09A307A-D3C9-724A-8F1E-A3CA96C1C201}"/>
              </a:ext>
            </a:extLst>
          </p:cNvPr>
          <p:cNvSpPr/>
          <p:nvPr/>
        </p:nvSpPr>
        <p:spPr>
          <a:xfrm flipH="1">
            <a:off x="7637807" y="3151069"/>
            <a:ext cx="838200" cy="525462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46DDF1B-1261-3341-BC89-A2326ED537E9}"/>
              </a:ext>
            </a:extLst>
          </p:cNvPr>
          <p:cNvSpPr/>
          <p:nvPr/>
        </p:nvSpPr>
        <p:spPr>
          <a:xfrm flipH="1">
            <a:off x="7679082" y="2998669"/>
            <a:ext cx="838200" cy="525462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70415E3C-5FF6-E84E-B31F-9C8013DB4CFF}"/>
              </a:ext>
            </a:extLst>
          </p:cNvPr>
          <p:cNvSpPr/>
          <p:nvPr/>
        </p:nvSpPr>
        <p:spPr>
          <a:xfrm flipH="1">
            <a:off x="7701307" y="2812931"/>
            <a:ext cx="838200" cy="527050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AF65E98-7932-F24A-83F9-8E3153A09799}"/>
              </a:ext>
            </a:extLst>
          </p:cNvPr>
          <p:cNvSpPr/>
          <p:nvPr/>
        </p:nvSpPr>
        <p:spPr>
          <a:xfrm>
            <a:off x="6805958" y="2382720"/>
            <a:ext cx="1165225" cy="382587"/>
          </a:xfrm>
          <a:custGeom>
            <a:avLst/>
            <a:gdLst>
              <a:gd name="connsiteX0" fmla="*/ 0 w 1166198"/>
              <a:gd name="connsiteY0" fmla="*/ 16626 h 382386"/>
              <a:gd name="connsiteX1" fmla="*/ 365760 w 1166198"/>
              <a:gd name="connsiteY1" fmla="*/ 0 h 382386"/>
              <a:gd name="connsiteX2" fmla="*/ 931025 w 1166198"/>
              <a:gd name="connsiteY2" fmla="*/ 16626 h 382386"/>
              <a:gd name="connsiteX3" fmla="*/ 1030778 w 1166198"/>
              <a:gd name="connsiteY3" fmla="*/ 49877 h 382386"/>
              <a:gd name="connsiteX4" fmla="*/ 1130530 w 1166198"/>
              <a:gd name="connsiteY4" fmla="*/ 133004 h 382386"/>
              <a:gd name="connsiteX5" fmla="*/ 1163781 w 1166198"/>
              <a:gd name="connsiteY5" fmla="*/ 382386 h 382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6198" h="382386">
                <a:moveTo>
                  <a:pt x="0" y="16626"/>
                </a:moveTo>
                <a:cubicBezTo>
                  <a:pt x="121920" y="11084"/>
                  <a:pt x="243714" y="0"/>
                  <a:pt x="365760" y="0"/>
                </a:cubicBezTo>
                <a:cubicBezTo>
                  <a:pt x="554263" y="0"/>
                  <a:pt x="743050" y="2528"/>
                  <a:pt x="931025" y="16626"/>
                </a:cubicBezTo>
                <a:cubicBezTo>
                  <a:pt x="965976" y="19247"/>
                  <a:pt x="1001615" y="30435"/>
                  <a:pt x="1030778" y="49877"/>
                </a:cubicBezTo>
                <a:cubicBezTo>
                  <a:pt x="1100217" y="96169"/>
                  <a:pt x="1066525" y="68998"/>
                  <a:pt x="1130530" y="133004"/>
                </a:cubicBezTo>
                <a:cubicBezTo>
                  <a:pt x="1179553" y="280074"/>
                  <a:pt x="1163781" y="197707"/>
                  <a:pt x="1163781" y="382386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AD6B82A7-94F6-664E-BC11-20BEE1569A4F}"/>
              </a:ext>
            </a:extLst>
          </p:cNvPr>
          <p:cNvSpPr/>
          <p:nvPr/>
        </p:nvSpPr>
        <p:spPr>
          <a:xfrm>
            <a:off x="8818907" y="2119194"/>
            <a:ext cx="533400" cy="45561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F9F5A73-44E3-BF4D-8467-2A2ED6734B6A}"/>
              </a:ext>
            </a:extLst>
          </p:cNvPr>
          <p:cNvSpPr/>
          <p:nvPr/>
        </p:nvSpPr>
        <p:spPr>
          <a:xfrm>
            <a:off x="6872633" y="2349381"/>
            <a:ext cx="1811337" cy="50800"/>
          </a:xfrm>
          <a:custGeom>
            <a:avLst/>
            <a:gdLst>
              <a:gd name="connsiteX0" fmla="*/ 0 w 1812175"/>
              <a:gd name="connsiteY0" fmla="*/ 49877 h 49877"/>
              <a:gd name="connsiteX1" fmla="*/ 1296786 w 1812175"/>
              <a:gd name="connsiteY1" fmla="*/ 33251 h 49877"/>
              <a:gd name="connsiteX2" fmla="*/ 1496291 w 1812175"/>
              <a:gd name="connsiteY2" fmla="*/ 0 h 49877"/>
              <a:gd name="connsiteX3" fmla="*/ 1812175 w 1812175"/>
              <a:gd name="connsiteY3" fmla="*/ 0 h 4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2175" h="49877">
                <a:moveTo>
                  <a:pt x="0" y="49877"/>
                </a:moveTo>
                <a:cubicBezTo>
                  <a:pt x="432262" y="44335"/>
                  <a:pt x="864728" y="47653"/>
                  <a:pt x="1296786" y="33251"/>
                </a:cubicBezTo>
                <a:cubicBezTo>
                  <a:pt x="1364168" y="31005"/>
                  <a:pt x="1428872" y="0"/>
                  <a:pt x="1496291" y="0"/>
                </a:cubicBezTo>
                <a:lnTo>
                  <a:pt x="1812175" y="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2476" name="TextBox 14">
            <a:extLst>
              <a:ext uri="{FF2B5EF4-FFF2-40B4-BE49-F238E27FC236}">
                <a16:creationId xmlns:a16="http://schemas.microsoft.com/office/drawing/2014/main" id="{940D26CA-7997-6845-910C-9987595B9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5420" y="2970095"/>
            <a:ext cx="114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 b="1"/>
              <a:t>Aplicație</a:t>
            </a:r>
            <a:endParaRPr lang="en-US" altLang="en-US" sz="1800" b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80B56B-FBBD-DF4B-9626-9BB84D74C5C5}"/>
              </a:ext>
            </a:extLst>
          </p:cNvPr>
          <p:cNvCxnSpPr>
            <a:stCxn id="62476" idx="0"/>
            <a:endCxn id="6" idx="4"/>
          </p:cNvCxnSpPr>
          <p:nvPr/>
        </p:nvCxnSpPr>
        <p:spPr>
          <a:xfrm flipH="1" flipV="1">
            <a:off x="6453533" y="2593856"/>
            <a:ext cx="434975" cy="376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478" name="Group 18">
            <a:extLst>
              <a:ext uri="{FF2B5EF4-FFF2-40B4-BE49-F238E27FC236}">
                <a16:creationId xmlns:a16="http://schemas.microsoft.com/office/drawing/2014/main" id="{7CACFCEC-8A5E-BA42-BBB4-79D686BDCD63}"/>
              </a:ext>
            </a:extLst>
          </p:cNvPr>
          <p:cNvGrpSpPr>
            <a:grpSpLocks/>
          </p:cNvGrpSpPr>
          <p:nvPr/>
        </p:nvGrpSpPr>
        <p:grpSpPr bwMode="auto">
          <a:xfrm>
            <a:off x="4429469" y="2270006"/>
            <a:ext cx="685800" cy="325438"/>
            <a:chOff x="838200" y="1371600"/>
            <a:chExt cx="685800" cy="32541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00EFB5-5C63-AB4F-972D-601EEED1D2A1}"/>
                </a:ext>
              </a:extLst>
            </p:cNvPr>
            <p:cNvSpPr/>
            <p:nvPr/>
          </p:nvSpPr>
          <p:spPr>
            <a:xfrm>
              <a:off x="838200" y="1371600"/>
              <a:ext cx="685800" cy="3254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6ED7D81-4E0D-F449-BDB2-76484D60236B}"/>
                </a:ext>
              </a:extLst>
            </p:cNvPr>
            <p:cNvSpPr/>
            <p:nvPr/>
          </p:nvSpPr>
          <p:spPr>
            <a:xfrm rot="5145004">
              <a:off x="1092207" y="1417627"/>
              <a:ext cx="177788" cy="2127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399E602B-5ECB-584B-A564-58B629F61146}"/>
              </a:ext>
            </a:extLst>
          </p:cNvPr>
          <p:cNvSpPr/>
          <p:nvPr/>
        </p:nvSpPr>
        <p:spPr>
          <a:xfrm>
            <a:off x="4997794" y="2522420"/>
            <a:ext cx="996950" cy="52387"/>
          </a:xfrm>
          <a:custGeom>
            <a:avLst/>
            <a:gdLst>
              <a:gd name="connsiteX0" fmla="*/ 0 w 997527"/>
              <a:gd name="connsiteY0" fmla="*/ 52133 h 52133"/>
              <a:gd name="connsiteX1" fmla="*/ 199506 w 997527"/>
              <a:gd name="connsiteY1" fmla="*/ 18882 h 52133"/>
              <a:gd name="connsiteX2" fmla="*/ 266007 w 997527"/>
              <a:gd name="connsiteY2" fmla="*/ 2257 h 52133"/>
              <a:gd name="connsiteX3" fmla="*/ 997527 w 997527"/>
              <a:gd name="connsiteY3" fmla="*/ 2257 h 5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7527" h="52133">
                <a:moveTo>
                  <a:pt x="0" y="52133"/>
                </a:moveTo>
                <a:cubicBezTo>
                  <a:pt x="344460" y="-16762"/>
                  <a:pt x="-253967" y="101329"/>
                  <a:pt x="199506" y="18882"/>
                </a:cubicBezTo>
                <a:cubicBezTo>
                  <a:pt x="221987" y="14795"/>
                  <a:pt x="243163" y="2733"/>
                  <a:pt x="266007" y="2257"/>
                </a:cubicBezTo>
                <a:cubicBezTo>
                  <a:pt x="509794" y="-2822"/>
                  <a:pt x="753687" y="2257"/>
                  <a:pt x="997527" y="2257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62480" name="Picture 2" descr="C:\Users\cipsm\Desktop\smartphone_318-23380.jpg">
            <a:extLst>
              <a:ext uri="{FF2B5EF4-FFF2-40B4-BE49-F238E27FC236}">
                <a16:creationId xmlns:a16="http://schemas.microsoft.com/office/drawing/2014/main" id="{72F486B5-F83A-AB45-A179-BC1133D4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82" y="5341819"/>
            <a:ext cx="901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481" name="Group 24">
            <a:extLst>
              <a:ext uri="{FF2B5EF4-FFF2-40B4-BE49-F238E27FC236}">
                <a16:creationId xmlns:a16="http://schemas.microsoft.com/office/drawing/2014/main" id="{0D577AD0-A4D1-014A-95D0-BEF68B5A4E1A}"/>
              </a:ext>
            </a:extLst>
          </p:cNvPr>
          <p:cNvGrpSpPr>
            <a:grpSpLocks/>
          </p:cNvGrpSpPr>
          <p:nvPr/>
        </p:nvGrpSpPr>
        <p:grpSpPr bwMode="auto">
          <a:xfrm>
            <a:off x="4581869" y="2422406"/>
            <a:ext cx="685800" cy="325438"/>
            <a:chOff x="838200" y="1371600"/>
            <a:chExt cx="685800" cy="3254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FCE251-AC4A-D84F-A370-A8D31C9ED232}"/>
                </a:ext>
              </a:extLst>
            </p:cNvPr>
            <p:cNvSpPr/>
            <p:nvPr/>
          </p:nvSpPr>
          <p:spPr>
            <a:xfrm>
              <a:off x="838200" y="1371600"/>
              <a:ext cx="685800" cy="3254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46C2E67D-3B30-BC42-BD8E-EFD271E29EB3}"/>
                </a:ext>
              </a:extLst>
            </p:cNvPr>
            <p:cNvSpPr/>
            <p:nvPr/>
          </p:nvSpPr>
          <p:spPr>
            <a:xfrm rot="5145004">
              <a:off x="1092207" y="1417627"/>
              <a:ext cx="177788" cy="2127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2482" name="TextBox 27">
            <a:extLst>
              <a:ext uri="{FF2B5EF4-FFF2-40B4-BE49-F238E27FC236}">
                <a16:creationId xmlns:a16="http://schemas.microsoft.com/office/drawing/2014/main" id="{5A240FA9-81F9-5A48-9D54-B400592B9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645" y="1969970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comenzi</a:t>
            </a:r>
            <a:endParaRPr lang="en-US" altLang="en-US" sz="1800"/>
          </a:p>
        </p:txBody>
      </p:sp>
      <p:sp>
        <p:nvSpPr>
          <p:cNvPr id="62484" name="TextBox 29">
            <a:extLst>
              <a:ext uri="{FF2B5EF4-FFF2-40B4-BE49-F238E27FC236}">
                <a16:creationId xmlns:a16="http://schemas.microsoft.com/office/drawing/2014/main" id="{4E5CEE3C-421A-DB49-A530-391281102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444" y="3967045"/>
            <a:ext cx="787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HTTP</a:t>
            </a:r>
            <a:endParaRPr lang="en-US" altLang="en-US" sz="1800"/>
          </a:p>
        </p:txBody>
      </p:sp>
      <p:sp>
        <p:nvSpPr>
          <p:cNvPr id="62485" name="TextBox 30">
            <a:extLst>
              <a:ext uri="{FF2B5EF4-FFF2-40B4-BE49-F238E27FC236}">
                <a16:creationId xmlns:a16="http://schemas.microsoft.com/office/drawing/2014/main" id="{CD2491E8-6934-2548-8DB8-B9ADAF941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0708" y="4519495"/>
            <a:ext cx="2027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>
                <a:solidFill>
                  <a:srgbClr val="FF0000"/>
                </a:solidFill>
              </a:rPr>
              <a:t>PUT – store video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62486" name="TextBox 31">
            <a:extLst>
              <a:ext uri="{FF2B5EF4-FFF2-40B4-BE49-F238E27FC236}">
                <a16:creationId xmlns:a16="http://schemas.microsoft.com/office/drawing/2014/main" id="{DE777800-2961-BF4D-9C67-C4C38925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0708" y="4841756"/>
            <a:ext cx="26685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>
                <a:solidFill>
                  <a:srgbClr val="FF0000"/>
                </a:solidFill>
              </a:rPr>
              <a:t>GET – query/fetch video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62488" name="TextBox 33">
            <a:extLst>
              <a:ext uri="{FF2B5EF4-FFF2-40B4-BE49-F238E27FC236}">
                <a16:creationId xmlns:a16="http://schemas.microsoft.com/office/drawing/2014/main" id="{1807F651-4589-3C47-81EA-86882CF20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133" y="4629031"/>
            <a:ext cx="1133475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response</a:t>
            </a:r>
            <a:endParaRPr lang="en-US" altLang="en-US" sz="1800"/>
          </a:p>
        </p:txBody>
      </p:sp>
      <p:sp>
        <p:nvSpPr>
          <p:cNvPr id="62489" name="TextBox 34">
            <a:extLst>
              <a:ext uri="{FF2B5EF4-FFF2-40B4-BE49-F238E27FC236}">
                <a16:creationId xmlns:a16="http://schemas.microsoft.com/office/drawing/2014/main" id="{3846A36E-AF23-3B45-85BB-E52CB74F5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358" y="3228856"/>
            <a:ext cx="2160587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request / command</a:t>
            </a:r>
            <a:endParaRPr lang="en-US" altLang="en-US" sz="1800"/>
          </a:p>
        </p:txBody>
      </p:sp>
      <p:sp>
        <p:nvSpPr>
          <p:cNvPr id="62490" name="TextBox 35">
            <a:extLst>
              <a:ext uri="{FF2B5EF4-FFF2-40B4-BE49-F238E27FC236}">
                <a16:creationId xmlns:a16="http://schemas.microsoft.com/office/drawing/2014/main" id="{67AAF0A4-E0E1-534D-9971-FE70C77A7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645" y="2628781"/>
            <a:ext cx="735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video</a:t>
            </a:r>
            <a:endParaRPr lang="en-US" altLang="en-US" sz="1800"/>
          </a:p>
        </p:txBody>
      </p:sp>
      <p:sp>
        <p:nvSpPr>
          <p:cNvPr id="62492" name="TextBox 38">
            <a:extLst>
              <a:ext uri="{FF2B5EF4-FFF2-40B4-BE49-F238E27FC236}">
                <a16:creationId xmlns:a16="http://schemas.microsoft.com/office/drawing/2014/main" id="{574113D8-4250-7044-9274-59B488906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1383" y="3473332"/>
            <a:ext cx="1069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multipart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body</a:t>
            </a:r>
            <a:endParaRPr lang="en-US" altLang="en-US" sz="1800"/>
          </a:p>
        </p:txBody>
      </p:sp>
      <p:sp>
        <p:nvSpPr>
          <p:cNvPr id="62494" name="TextBox 40">
            <a:extLst>
              <a:ext uri="{FF2B5EF4-FFF2-40B4-BE49-F238E27FC236}">
                <a16:creationId xmlns:a16="http://schemas.microsoft.com/office/drawing/2014/main" id="{C448D8AE-4F59-3A49-AE3A-4C1A5D804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682" y="4259145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name</a:t>
            </a:r>
            <a:endParaRPr lang="en-US" altLang="en-US" sz="1800"/>
          </a:p>
        </p:txBody>
      </p:sp>
      <p:sp>
        <p:nvSpPr>
          <p:cNvPr id="62495" name="TextBox 41">
            <a:extLst>
              <a:ext uri="{FF2B5EF4-FFF2-40B4-BE49-F238E27FC236}">
                <a16:creationId xmlns:a16="http://schemas.microsoft.com/office/drawing/2014/main" id="{27F76595-33AB-6E4D-82CF-821138D46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6294" y="4619506"/>
            <a:ext cx="1506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content-type</a:t>
            </a:r>
            <a:endParaRPr lang="en-US" altLang="en-US" sz="1800"/>
          </a:p>
        </p:txBody>
      </p:sp>
      <p:sp>
        <p:nvSpPr>
          <p:cNvPr id="62498" name="TextBox 45">
            <a:extLst>
              <a:ext uri="{FF2B5EF4-FFF2-40B4-BE49-F238E27FC236}">
                <a16:creationId xmlns:a16="http://schemas.microsoft.com/office/drawing/2014/main" id="{BF3EA7E2-926A-904E-992D-4A444E76C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444" y="1750894"/>
            <a:ext cx="164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Query params</a:t>
            </a:r>
            <a:endParaRPr lang="en-US" altLang="en-US" sz="1800"/>
          </a:p>
        </p:txBody>
      </p:sp>
      <p:sp>
        <p:nvSpPr>
          <p:cNvPr id="62500" name="TextBox 47">
            <a:extLst>
              <a:ext uri="{FF2B5EF4-FFF2-40B4-BE49-F238E27FC236}">
                <a16:creationId xmlns:a16="http://schemas.microsoft.com/office/drawing/2014/main" id="{F32C2CB9-0272-464A-BBD6-7BD20390E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5608" y="2898656"/>
            <a:ext cx="14763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Video identificat prin</a:t>
            </a:r>
            <a:endParaRPr lang="en-US" altLang="en-US" sz="1800"/>
          </a:p>
        </p:txBody>
      </p:sp>
      <p:sp>
        <p:nvSpPr>
          <p:cNvPr id="62501" name="TextBox 48">
            <a:extLst>
              <a:ext uri="{FF2B5EF4-FFF2-40B4-BE49-F238E27FC236}">
                <a16:creationId xmlns:a16="http://schemas.microsoft.com/office/drawing/2014/main" id="{903B5A0A-9FB3-E746-A5FC-9B2E33170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6057" y="4125795"/>
            <a:ext cx="646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URL</a:t>
            </a:r>
            <a:endParaRPr lang="en-US" altLang="en-US" sz="180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C46D563-A3CD-354F-A37A-D057032B2236}"/>
              </a:ext>
            </a:extLst>
          </p:cNvPr>
          <p:cNvSpPr/>
          <p:nvPr/>
        </p:nvSpPr>
        <p:spPr>
          <a:xfrm>
            <a:off x="8998295" y="2677994"/>
            <a:ext cx="150813" cy="1414462"/>
          </a:xfrm>
          <a:custGeom>
            <a:avLst/>
            <a:gdLst>
              <a:gd name="connsiteX0" fmla="*/ 66502 w 149629"/>
              <a:gd name="connsiteY0" fmla="*/ 0 h 1413164"/>
              <a:gd name="connsiteX1" fmla="*/ 0 w 149629"/>
              <a:gd name="connsiteY1" fmla="*/ 216131 h 1413164"/>
              <a:gd name="connsiteX2" fmla="*/ 16626 w 149629"/>
              <a:gd name="connsiteY2" fmla="*/ 864524 h 1413164"/>
              <a:gd name="connsiteX3" fmla="*/ 33251 w 149629"/>
              <a:gd name="connsiteY3" fmla="*/ 914400 h 1413164"/>
              <a:gd name="connsiteX4" fmla="*/ 66502 w 149629"/>
              <a:gd name="connsiteY4" fmla="*/ 1097280 h 1413164"/>
              <a:gd name="connsiteX5" fmla="*/ 116378 w 149629"/>
              <a:gd name="connsiteY5" fmla="*/ 1313411 h 1413164"/>
              <a:gd name="connsiteX6" fmla="*/ 133004 w 149629"/>
              <a:gd name="connsiteY6" fmla="*/ 1363288 h 1413164"/>
              <a:gd name="connsiteX7" fmla="*/ 149629 w 149629"/>
              <a:gd name="connsiteY7" fmla="*/ 1413164 h 14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629" h="1413164">
                <a:moveTo>
                  <a:pt x="66502" y="0"/>
                </a:moveTo>
                <a:cubicBezTo>
                  <a:pt x="9401" y="171307"/>
                  <a:pt x="29378" y="98625"/>
                  <a:pt x="0" y="216131"/>
                </a:cubicBezTo>
                <a:cubicBezTo>
                  <a:pt x="5542" y="432262"/>
                  <a:pt x="6342" y="648567"/>
                  <a:pt x="16626" y="864524"/>
                </a:cubicBezTo>
                <a:cubicBezTo>
                  <a:pt x="17460" y="882029"/>
                  <a:pt x="30116" y="897158"/>
                  <a:pt x="33251" y="914400"/>
                </a:cubicBezTo>
                <a:cubicBezTo>
                  <a:pt x="70849" y="1121190"/>
                  <a:pt x="28375" y="982897"/>
                  <a:pt x="66502" y="1097280"/>
                </a:cubicBezTo>
                <a:cubicBezTo>
                  <a:pt x="88084" y="1248352"/>
                  <a:pt x="70737" y="1176486"/>
                  <a:pt x="116378" y="1313411"/>
                </a:cubicBezTo>
                <a:lnTo>
                  <a:pt x="133004" y="1363288"/>
                </a:lnTo>
                <a:lnTo>
                  <a:pt x="149629" y="1413164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2503" name="TextBox 50">
            <a:extLst>
              <a:ext uri="{FF2B5EF4-FFF2-40B4-BE49-F238E27FC236}">
                <a16:creationId xmlns:a16="http://schemas.microsoft.com/office/drawing/2014/main" id="{5C15AAB4-2C92-A940-BC04-290B203C6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2057" y="5521206"/>
            <a:ext cx="2449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HTTP Response code</a:t>
            </a:r>
            <a:endParaRPr lang="en-US" altLang="en-US" sz="1800"/>
          </a:p>
        </p:txBody>
      </p:sp>
      <p:sp>
        <p:nvSpPr>
          <p:cNvPr id="62505" name="TextBox 52">
            <a:extLst>
              <a:ext uri="{FF2B5EF4-FFF2-40B4-BE49-F238E27FC236}">
                <a16:creationId xmlns:a16="http://schemas.microsoft.com/office/drawing/2014/main" id="{F164FE87-9727-4A4C-B897-BB38408BD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032" y="6062544"/>
            <a:ext cx="1365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Body - data</a:t>
            </a:r>
            <a:endParaRPr lang="en-US" altLang="en-US" sz="1800"/>
          </a:p>
        </p:txBody>
      </p:sp>
      <p:sp>
        <p:nvSpPr>
          <p:cNvPr id="62506" name="TextBox 53">
            <a:extLst>
              <a:ext uri="{FF2B5EF4-FFF2-40B4-BE49-F238E27FC236}">
                <a16:creationId xmlns:a16="http://schemas.microsoft.com/office/drawing/2014/main" id="{2C463DEA-CF2C-8840-A77C-935A0A70F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507" y="5876806"/>
            <a:ext cx="73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video</a:t>
            </a:r>
            <a:endParaRPr lang="en-US" altLang="en-US" sz="1800"/>
          </a:p>
        </p:txBody>
      </p:sp>
      <p:sp>
        <p:nvSpPr>
          <p:cNvPr id="62507" name="TextBox 54">
            <a:extLst>
              <a:ext uri="{FF2B5EF4-FFF2-40B4-BE49-F238E27FC236}">
                <a16:creationId xmlns:a16="http://schemas.microsoft.com/office/drawing/2014/main" id="{8373EC6B-45A7-794B-B8EF-FB9E25782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8407" y="6300669"/>
            <a:ext cx="557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text</a:t>
            </a:r>
            <a:endParaRPr lang="en-US" altLang="en-US" sz="1800"/>
          </a:p>
        </p:txBody>
      </p:sp>
      <p:sp>
        <p:nvSpPr>
          <p:cNvPr id="62511" name="TextBox 59">
            <a:extLst>
              <a:ext uri="{FF2B5EF4-FFF2-40B4-BE49-F238E27FC236}">
                <a16:creationId xmlns:a16="http://schemas.microsoft.com/office/drawing/2014/main" id="{5B914934-9B8E-5B4C-B78C-57D41D638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833" y="6505456"/>
            <a:ext cx="1506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en-US" sz="1800"/>
              <a:t>content-type</a:t>
            </a:r>
            <a:endParaRPr lang="en-US" altLang="en-US" sz="1800"/>
          </a:p>
        </p:txBody>
      </p:sp>
      <p:sp>
        <p:nvSpPr>
          <p:cNvPr id="62513" name="TextBox 62">
            <a:extLst>
              <a:ext uri="{FF2B5EF4-FFF2-40B4-BE49-F238E27FC236}">
                <a16:creationId xmlns:a16="http://schemas.microsoft.com/office/drawing/2014/main" id="{3217A80B-2430-CA4B-9BF6-F3C438A1D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5219" y="1431806"/>
            <a:ext cx="954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1800">
                <a:solidFill>
                  <a:srgbClr val="FF0000"/>
                </a:solidFill>
              </a:rPr>
              <a:t>Service</a:t>
            </a:r>
            <a:endParaRPr lang="en-US" altLang="en-US" sz="1800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B40E4E-249B-B1EB-F52A-D1FDF5012CCC}"/>
              </a:ext>
            </a:extLst>
          </p:cNvPr>
          <p:cNvCxnSpPr>
            <a:stCxn id="62492" idx="0"/>
          </p:cNvCxnSpPr>
          <p:nvPr/>
        </p:nvCxnSpPr>
        <p:spPr>
          <a:xfrm flipV="1">
            <a:off x="2486371" y="2998669"/>
            <a:ext cx="468311" cy="47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5F9B46-EB2B-6AC9-BE31-C4D623990695}"/>
              </a:ext>
            </a:extLst>
          </p:cNvPr>
          <p:cNvCxnSpPr/>
          <p:nvPr/>
        </p:nvCxnSpPr>
        <p:spPr>
          <a:xfrm flipV="1">
            <a:off x="3297582" y="2518944"/>
            <a:ext cx="931862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FC9A0A-9607-F227-99E8-DFABEA22EDB6}"/>
              </a:ext>
            </a:extLst>
          </p:cNvPr>
          <p:cNvCxnSpPr>
            <a:cxnSpLocks/>
          </p:cNvCxnSpPr>
          <p:nvPr/>
        </p:nvCxnSpPr>
        <p:spPr>
          <a:xfrm>
            <a:off x="3462682" y="2084832"/>
            <a:ext cx="736600" cy="33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3E9D02-8D18-CD6B-AAE0-F4D5B0FAE108}"/>
              </a:ext>
            </a:extLst>
          </p:cNvPr>
          <p:cNvCxnSpPr>
            <a:cxnSpLocks/>
          </p:cNvCxnSpPr>
          <p:nvPr/>
        </p:nvCxnSpPr>
        <p:spPr>
          <a:xfrm>
            <a:off x="5250164" y="1883680"/>
            <a:ext cx="679493" cy="49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731CEB-2E16-BC97-7B99-2F24D1A15394}"/>
              </a:ext>
            </a:extLst>
          </p:cNvPr>
          <p:cNvCxnSpPr>
            <a:cxnSpLocks/>
            <a:endCxn id="62511" idx="1"/>
          </p:cNvCxnSpPr>
          <p:nvPr/>
        </p:nvCxnSpPr>
        <p:spPr>
          <a:xfrm>
            <a:off x="4429469" y="5133858"/>
            <a:ext cx="487364" cy="1556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709C86-183E-4B02-D72D-EFC731E290D2}"/>
              </a:ext>
            </a:extLst>
          </p:cNvPr>
          <p:cNvCxnSpPr>
            <a:cxnSpLocks/>
          </p:cNvCxnSpPr>
          <p:nvPr/>
        </p:nvCxnSpPr>
        <p:spPr>
          <a:xfrm>
            <a:off x="4446932" y="5159595"/>
            <a:ext cx="667544" cy="108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543EC2-750D-1B48-76A0-093DBFCA3728}"/>
              </a:ext>
            </a:extLst>
          </p:cNvPr>
          <p:cNvCxnSpPr/>
          <p:nvPr/>
        </p:nvCxnSpPr>
        <p:spPr>
          <a:xfrm flipH="1">
            <a:off x="4015133" y="3676531"/>
            <a:ext cx="1914524" cy="153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67DE87-3C8E-AB13-8EA5-80957F8DA792}"/>
              </a:ext>
            </a:extLst>
          </p:cNvPr>
          <p:cNvCxnSpPr/>
          <p:nvPr/>
        </p:nvCxnSpPr>
        <p:spPr>
          <a:xfrm flipV="1">
            <a:off x="3695178" y="2898656"/>
            <a:ext cx="1020041" cy="2260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44D795-3315-DFAE-5145-DC18CB0CDE18}"/>
              </a:ext>
            </a:extLst>
          </p:cNvPr>
          <p:cNvCxnSpPr>
            <a:endCxn id="62494" idx="1"/>
          </p:cNvCxnSpPr>
          <p:nvPr/>
        </p:nvCxnSpPr>
        <p:spPr>
          <a:xfrm>
            <a:off x="2192682" y="3967045"/>
            <a:ext cx="0" cy="477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CC79D25-D780-E7BD-D40B-7A070307192D}"/>
              </a:ext>
            </a:extLst>
          </p:cNvPr>
          <p:cNvCxnSpPr>
            <a:cxnSpLocks/>
          </p:cNvCxnSpPr>
          <p:nvPr/>
        </p:nvCxnSpPr>
        <p:spPr>
          <a:xfrm flipH="1">
            <a:off x="2065682" y="3967045"/>
            <a:ext cx="127000" cy="661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09E25E-20BE-39C5-59EA-2A5662181415}"/>
              </a:ext>
            </a:extLst>
          </p:cNvPr>
          <p:cNvCxnSpPr>
            <a:stCxn id="62505" idx="3"/>
            <a:endCxn id="62506" idx="1"/>
          </p:cNvCxnSpPr>
          <p:nvPr/>
        </p:nvCxnSpPr>
        <p:spPr>
          <a:xfrm flipV="1">
            <a:off x="6612282" y="6061750"/>
            <a:ext cx="657225" cy="18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D4E54-8ED2-C060-EB6C-9B1BEF296239}"/>
              </a:ext>
            </a:extLst>
          </p:cNvPr>
          <p:cNvCxnSpPr>
            <a:cxnSpLocks/>
            <a:stCxn id="62505" idx="3"/>
            <a:endCxn id="62507" idx="1"/>
          </p:cNvCxnSpPr>
          <p:nvPr/>
        </p:nvCxnSpPr>
        <p:spPr>
          <a:xfrm>
            <a:off x="6612282" y="6246694"/>
            <a:ext cx="746125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CBCC-FA74-6842-8CC6-64AA35AB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1061242"/>
            <a:ext cx="8229600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RO" dirty="0"/>
              <a:t>Serviciile Web pot fi dezvoltate via SOAP sau REST</a:t>
            </a:r>
          </a:p>
        </p:txBody>
      </p:sp>
      <p:sp>
        <p:nvSpPr>
          <p:cNvPr id="63490" name="Date Placeholder 3">
            <a:extLst>
              <a:ext uri="{FF2B5EF4-FFF2-40B4-BE49-F238E27FC236}">
                <a16:creationId xmlns:a16="http://schemas.microsoft.com/office/drawing/2014/main" id="{83B551A7-38F7-C348-AFFB-0590A8F7EF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F021E-6DF3-0749-92A5-491E813D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63492" name="Slide Number Placeholder 5">
            <a:extLst>
              <a:ext uri="{FF2B5EF4-FFF2-40B4-BE49-F238E27FC236}">
                <a16:creationId xmlns:a16="http://schemas.microsoft.com/office/drawing/2014/main" id="{7F6ADA64-C4A3-114E-BFF2-7C899D35A1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E916FE-F736-1140-A0E4-073E11FF1507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D1227B-379F-BD4E-A472-5BDB1ABA8BAA}"/>
              </a:ext>
            </a:extLst>
          </p:cNvPr>
          <p:cNvSpPr/>
          <p:nvPr/>
        </p:nvSpPr>
        <p:spPr>
          <a:xfrm>
            <a:off x="5829300" y="1703388"/>
            <a:ext cx="2362200" cy="27162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b="1" dirty="0"/>
              <a:t>operations</a:t>
            </a:r>
          </a:p>
          <a:p>
            <a:pPr algn="ctr">
              <a:defRPr/>
            </a:pPr>
            <a:endParaRPr lang="en-RO" dirty="0"/>
          </a:p>
          <a:p>
            <a:pPr algn="ctr">
              <a:defRPr/>
            </a:pPr>
            <a:r>
              <a:rPr lang="en-RO" dirty="0"/>
              <a:t>SOAP</a:t>
            </a:r>
          </a:p>
          <a:p>
            <a:pPr algn="ctr">
              <a:defRPr/>
            </a:pPr>
            <a:endParaRPr lang="en-RO" dirty="0"/>
          </a:p>
          <a:p>
            <a:pPr algn="ctr">
              <a:defRPr/>
            </a:pPr>
            <a:r>
              <a:rPr lang="en-RO" dirty="0"/>
              <a:t>XML messages</a:t>
            </a:r>
          </a:p>
          <a:p>
            <a:pPr algn="ctr">
              <a:defRPr/>
            </a:pPr>
            <a:endParaRPr lang="en-RO" dirty="0"/>
          </a:p>
          <a:p>
            <a:pPr algn="ctr">
              <a:defRPr/>
            </a:pPr>
            <a:r>
              <a:rPr lang="en-RO" dirty="0"/>
              <a:t>WS-*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4DB693-1D58-EC44-8305-D021D7D3E854}"/>
              </a:ext>
            </a:extLst>
          </p:cNvPr>
          <p:cNvSpPr/>
          <p:nvPr/>
        </p:nvSpPr>
        <p:spPr>
          <a:xfrm>
            <a:off x="7772400" y="3429001"/>
            <a:ext cx="2762250" cy="271621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b="1" dirty="0"/>
              <a:t>resources</a:t>
            </a:r>
          </a:p>
          <a:p>
            <a:pPr algn="ctr">
              <a:defRPr/>
            </a:pPr>
            <a:endParaRPr lang="en-RO" dirty="0"/>
          </a:p>
          <a:p>
            <a:pPr algn="ctr">
              <a:defRPr/>
            </a:pPr>
            <a:r>
              <a:rPr lang="en-GB" dirty="0"/>
              <a:t>h</a:t>
            </a:r>
            <a:r>
              <a:rPr lang="en-RO" dirty="0"/>
              <a:t>ypermedia representations: JSON, XML, ...</a:t>
            </a:r>
          </a:p>
          <a:p>
            <a:pPr algn="ctr">
              <a:defRPr/>
            </a:pPr>
            <a:endParaRPr lang="en-RO" dirty="0"/>
          </a:p>
          <a:p>
            <a:pPr algn="ctr">
              <a:defRPr/>
            </a:pPr>
            <a:r>
              <a:rPr lang="en-RO" dirty="0"/>
              <a:t>HTTP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78340F-EBB7-B740-8AB7-FAF94DD95E3C}"/>
              </a:ext>
            </a:extLst>
          </p:cNvPr>
          <p:cNvSpPr/>
          <p:nvPr/>
        </p:nvSpPr>
        <p:spPr>
          <a:xfrm>
            <a:off x="2044700" y="2949575"/>
            <a:ext cx="2133600" cy="4762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service interface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875D9-DA1A-C04F-85F9-F8D704B69D83}"/>
              </a:ext>
            </a:extLst>
          </p:cNvPr>
          <p:cNvSpPr/>
          <p:nvPr/>
        </p:nvSpPr>
        <p:spPr>
          <a:xfrm>
            <a:off x="2044700" y="3451225"/>
            <a:ext cx="2133600" cy="4762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service logic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1392B-DB6A-B347-A6AD-95DE1AC0F2E6}"/>
              </a:ext>
            </a:extLst>
          </p:cNvPr>
          <p:cNvSpPr/>
          <p:nvPr/>
        </p:nvSpPr>
        <p:spPr>
          <a:xfrm>
            <a:off x="2044700" y="3951288"/>
            <a:ext cx="21336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b</a:t>
            </a:r>
            <a:r>
              <a:rPr lang="en-RO" dirty="0"/>
              <a:t>usiness rules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2E5817-00DE-BA42-A4F4-D4FEADA9575F}"/>
              </a:ext>
            </a:extLst>
          </p:cNvPr>
          <p:cNvSpPr/>
          <p:nvPr/>
        </p:nvSpPr>
        <p:spPr>
          <a:xfrm>
            <a:off x="2052638" y="4452938"/>
            <a:ext cx="2133600" cy="4762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d</a:t>
            </a:r>
            <a:r>
              <a:rPr lang="en-RO" dirty="0"/>
              <a:t>ata access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5CC0F-263F-9143-9728-F4B1A05D1C56}"/>
              </a:ext>
            </a:extLst>
          </p:cNvPr>
          <p:cNvSpPr/>
          <p:nvPr/>
        </p:nvSpPr>
        <p:spPr>
          <a:xfrm>
            <a:off x="2057400" y="4953000"/>
            <a:ext cx="2133600" cy="4762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data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4590DF9-27B7-784D-9DD6-15D3CE2363B1}"/>
              </a:ext>
            </a:extLst>
          </p:cNvPr>
          <p:cNvCxnSpPr>
            <a:stCxn id="9" idx="0"/>
            <a:endCxn id="7" idx="2"/>
          </p:cNvCxnSpPr>
          <p:nvPr/>
        </p:nvCxnSpPr>
        <p:spPr>
          <a:xfrm rot="16200000" flipH="1">
            <a:off x="4414044" y="1647032"/>
            <a:ext cx="112713" cy="2717800"/>
          </a:xfrm>
          <a:prstGeom prst="curvedConnector4">
            <a:avLst>
              <a:gd name="adj1" fmla="val -203896"/>
              <a:gd name="adj2" fmla="val 6963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1B8CD42-908B-FA44-AF37-C10ED9675CAD}"/>
              </a:ext>
            </a:extLst>
          </p:cNvPr>
          <p:cNvCxnSpPr>
            <a:cxnSpLocks/>
            <a:stCxn id="9" idx="3"/>
            <a:endCxn id="8" idx="3"/>
          </p:cNvCxnSpPr>
          <p:nvPr/>
        </p:nvCxnSpPr>
        <p:spPr>
          <a:xfrm>
            <a:off x="4178301" y="3187700"/>
            <a:ext cx="3998913" cy="2559050"/>
          </a:xfrm>
          <a:prstGeom prst="curvedConnector4">
            <a:avLst>
              <a:gd name="adj1" fmla="val 44942"/>
              <a:gd name="adj2" fmla="val 10893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02" name="Rectangle 19">
            <a:extLst>
              <a:ext uri="{FF2B5EF4-FFF2-40B4-BE49-F238E27FC236}">
                <a16:creationId xmlns:a16="http://schemas.microsoft.com/office/drawing/2014/main" id="{8E79F277-8926-3046-A167-1C2242884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159501"/>
            <a:ext cx="3475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RO" sz="1400"/>
              <a:t>* Stefan Tilkov, REST: Not an Intro (2013)</a:t>
            </a:r>
            <a:endParaRPr lang="en-RO" altLang="en-RO" sz="1400"/>
          </a:p>
        </p:txBody>
      </p:sp>
    </p:spTree>
    <p:extLst>
      <p:ext uri="{BB962C8B-B14F-4D97-AF65-F5344CB8AC3E}">
        <p14:creationId xmlns:p14="http://schemas.microsoft.com/office/powerpoint/2010/main" val="1418518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8D39-A075-CC49-B8F5-41EF25FE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RO" dirty="0"/>
              <a:t>rest: re</a:t>
            </a:r>
            <a:r>
              <a:rPr lang="en-RO" b="0" dirty="0"/>
              <a:t>presentational</a:t>
            </a:r>
            <a:r>
              <a:rPr lang="en-RO" dirty="0"/>
              <a:t> s</a:t>
            </a:r>
            <a:r>
              <a:rPr lang="en-RO" b="0" dirty="0"/>
              <a:t>tate</a:t>
            </a:r>
            <a:r>
              <a:rPr lang="en-RO" dirty="0"/>
              <a:t> t</a:t>
            </a:r>
            <a:r>
              <a:rPr lang="en-RO" b="0" dirty="0"/>
              <a:t>ransfer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079696A4-96F5-2143-9DEA-4136CE9009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4127" y="1978924"/>
            <a:ext cx="9720073" cy="4023360"/>
          </a:xfrm>
        </p:spPr>
        <p:txBody>
          <a:bodyPr/>
          <a:lstStyle/>
          <a:p>
            <a:r>
              <a:rPr lang="en-GB" altLang="en-RO" sz="2400" dirty="0" err="1"/>
              <a:t>Stil</a:t>
            </a:r>
            <a:r>
              <a:rPr lang="en-GB" altLang="en-RO" sz="2400" dirty="0"/>
              <a:t> </a:t>
            </a:r>
            <a:r>
              <a:rPr lang="en-GB" altLang="en-RO" sz="2400" dirty="0" err="1"/>
              <a:t>arhitectural</a:t>
            </a:r>
            <a:r>
              <a:rPr lang="en-GB" altLang="en-RO" sz="2400" dirty="0"/>
              <a:t> de </a:t>
            </a:r>
            <a:r>
              <a:rPr lang="en-GB" altLang="en-RO" sz="2400" dirty="0" err="1"/>
              <a:t>dezvoltare</a:t>
            </a:r>
            <a:r>
              <a:rPr lang="en-GB" altLang="en-RO" sz="2400" dirty="0"/>
              <a:t> a </a:t>
            </a:r>
            <a:r>
              <a:rPr lang="en-GB" altLang="en-RO" sz="2400" dirty="0" err="1"/>
              <a:t>aplicațiilor</a:t>
            </a:r>
            <a:r>
              <a:rPr lang="en-GB" altLang="en-RO" sz="2400" dirty="0"/>
              <a:t> Web </a:t>
            </a:r>
            <a:r>
              <a:rPr lang="en-GB" altLang="en-RO" sz="2400" dirty="0" err="1"/>
              <a:t>axat</a:t>
            </a:r>
            <a:r>
              <a:rPr lang="en-GB" altLang="en-RO" sz="2400" dirty="0"/>
              <a:t> </a:t>
            </a:r>
            <a:r>
              <a:rPr lang="en-GB" altLang="en-RO" sz="2400" dirty="0" err="1"/>
              <a:t>asupra</a:t>
            </a:r>
            <a:r>
              <a:rPr lang="en-GB" altLang="en-RO" sz="2400" dirty="0"/>
              <a:t> </a:t>
            </a:r>
            <a:r>
              <a:rPr lang="en-GB" altLang="en-RO" sz="2400" dirty="0" err="1"/>
              <a:t>reprezentării</a:t>
            </a:r>
            <a:r>
              <a:rPr lang="en-GB" altLang="en-RO" sz="2400" dirty="0"/>
              <a:t> </a:t>
            </a:r>
            <a:r>
              <a:rPr lang="en-GB" altLang="en-RO" sz="2400" dirty="0" err="1"/>
              <a:t>datelor</a:t>
            </a:r>
            <a:endParaRPr lang="en-GB" altLang="en-RO" sz="2400" dirty="0"/>
          </a:p>
          <a:p>
            <a:r>
              <a:rPr lang="en-GB" altLang="en-RO" sz="2400" dirty="0" err="1"/>
              <a:t>Rezultatul</a:t>
            </a:r>
            <a:r>
              <a:rPr lang="en-GB" altLang="en-RO" sz="2400" dirty="0"/>
              <a:t> </a:t>
            </a:r>
            <a:r>
              <a:rPr lang="en-GB" altLang="en-RO" sz="2400" dirty="0" err="1"/>
              <a:t>unei</a:t>
            </a:r>
            <a:r>
              <a:rPr lang="en-GB" altLang="en-RO" sz="2400" dirty="0"/>
              <a:t> </a:t>
            </a:r>
            <a:r>
              <a:rPr lang="en-GB" altLang="en-RO" sz="2400" dirty="0" err="1"/>
              <a:t>procesări</a:t>
            </a:r>
            <a:r>
              <a:rPr lang="en-GB" altLang="en-RO" sz="2400" dirty="0"/>
              <a:t> conduce la </a:t>
            </a:r>
            <a:r>
              <a:rPr lang="en-GB" altLang="en-RO" sz="2400" dirty="0" err="1"/>
              <a:t>obținerea</a:t>
            </a:r>
            <a:r>
              <a:rPr lang="en-GB" altLang="en-RO" sz="2400" dirty="0"/>
              <a:t> </a:t>
            </a:r>
            <a:r>
              <a:rPr lang="en-GB" altLang="en-RO" sz="2400" dirty="0" err="1"/>
              <a:t>unei</a:t>
            </a:r>
            <a:r>
              <a:rPr lang="en-GB" altLang="en-RO" sz="2400" dirty="0"/>
              <a:t> </a:t>
            </a:r>
            <a:r>
              <a:rPr lang="en-GB" altLang="en-RO" sz="2400" b="1" dirty="0" err="1"/>
              <a:t>reprezentări</a:t>
            </a:r>
            <a:r>
              <a:rPr lang="en-GB" altLang="en-RO" sz="2400" dirty="0"/>
              <a:t> a </a:t>
            </a:r>
            <a:r>
              <a:rPr lang="en-GB" altLang="en-RO" sz="2400" dirty="0" err="1"/>
              <a:t>unei</a:t>
            </a:r>
            <a:r>
              <a:rPr lang="en-GB" altLang="en-RO" sz="2400" dirty="0"/>
              <a:t> </a:t>
            </a:r>
            <a:r>
              <a:rPr lang="en-GB" altLang="en-RO" sz="2400" dirty="0" err="1"/>
              <a:t>resurse</a:t>
            </a:r>
            <a:endParaRPr lang="en-RO" altLang="en-RO" sz="2400" dirty="0"/>
          </a:p>
        </p:txBody>
      </p:sp>
      <p:sp>
        <p:nvSpPr>
          <p:cNvPr id="64515" name="Date Placeholder 3">
            <a:extLst>
              <a:ext uri="{FF2B5EF4-FFF2-40B4-BE49-F238E27FC236}">
                <a16:creationId xmlns:a16="http://schemas.microsoft.com/office/drawing/2014/main" id="{C7831C85-4A24-2B41-971D-85B5A94D6C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4EC75-928E-4842-B4DC-2C1240FFE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64517" name="Slide Number Placeholder 5">
            <a:extLst>
              <a:ext uri="{FF2B5EF4-FFF2-40B4-BE49-F238E27FC236}">
                <a16:creationId xmlns:a16="http://schemas.microsoft.com/office/drawing/2014/main" id="{A766ABCA-D432-3C41-849A-735D5A9CDA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EA7156-95BF-DA46-BC72-8CD32F20CEF7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64518" name="Rectangle 6">
            <a:extLst>
              <a:ext uri="{FF2B5EF4-FFF2-40B4-BE49-F238E27FC236}">
                <a16:creationId xmlns:a16="http://schemas.microsoft.com/office/drawing/2014/main" id="{AC3D2F00-1D07-4640-9375-FE11CC799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005513"/>
            <a:ext cx="5791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RO" sz="1200"/>
              <a:t>* Roy Fielding teză de doctorat, 2000 (University of California, Irvine) www.ics.uci.edu/~fielding/pubs/dissertation/rest_arch_style.htm</a:t>
            </a:r>
            <a:endParaRPr lang="en-RO" altLang="en-RO" sz="1200"/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819D17DD-04B6-1E48-B616-198C78388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3276601"/>
            <a:ext cx="233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RO" sz="2800" b="1">
                <a:solidFill>
                  <a:srgbClr val="FF0000"/>
                </a:solidFill>
              </a:rPr>
              <a:t>resursă Web</a:t>
            </a:r>
            <a:endParaRPr lang="en-RO" altLang="en-RO" sz="2800" b="1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FE73DC-FB2F-CF44-BC5B-532F410E7BD5}"/>
              </a:ext>
            </a:extLst>
          </p:cNvPr>
          <p:cNvSpPr/>
          <p:nvPr/>
        </p:nvSpPr>
        <p:spPr>
          <a:xfrm>
            <a:off x="2400300" y="4075113"/>
            <a:ext cx="7391400" cy="10144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000" dirty="0" err="1"/>
              <a:t>utilizator</a:t>
            </a:r>
            <a:r>
              <a:rPr lang="en-GB" sz="2000" dirty="0"/>
              <a:t> </a:t>
            </a:r>
            <a:r>
              <a:rPr lang="en-GB" sz="2000" dirty="0" err="1"/>
              <a:t>având</a:t>
            </a:r>
            <a:r>
              <a:rPr lang="en-GB" sz="2000" dirty="0"/>
              <a:t> </a:t>
            </a:r>
            <a:r>
              <a:rPr lang="en-GB" sz="2000" dirty="0" err="1"/>
              <a:t>cont</a:t>
            </a:r>
            <a:r>
              <a:rPr lang="en-GB" sz="2000" dirty="0"/>
              <a:t> </a:t>
            </a:r>
            <a:r>
              <a:rPr lang="en-GB" sz="2000" dirty="0" err="1"/>
              <a:t>în</a:t>
            </a:r>
            <a:r>
              <a:rPr lang="en-GB" sz="2000" dirty="0"/>
              <a:t> </a:t>
            </a:r>
            <a:r>
              <a:rPr lang="en-GB" sz="2000" dirty="0" err="1"/>
              <a:t>cadrul</a:t>
            </a:r>
            <a:r>
              <a:rPr lang="en-GB" sz="2000" dirty="0"/>
              <a:t> </a:t>
            </a:r>
            <a:r>
              <a:rPr lang="en-GB" sz="2000" dirty="0" err="1"/>
              <a:t>unui</a:t>
            </a:r>
            <a:r>
              <a:rPr lang="en-GB" sz="2000" dirty="0"/>
              <a:t> </a:t>
            </a:r>
            <a:r>
              <a:rPr lang="en-GB" sz="2000" dirty="0" err="1"/>
              <a:t>sistem</a:t>
            </a:r>
            <a:r>
              <a:rPr lang="en-GB" sz="2000" dirty="0"/>
              <a:t>, </a:t>
            </a:r>
            <a:r>
              <a:rPr lang="en-GB" sz="2000" dirty="0" err="1"/>
              <a:t>mesaj</a:t>
            </a:r>
            <a:r>
              <a:rPr lang="en-GB" sz="2000" dirty="0"/>
              <a:t> al </a:t>
            </a:r>
            <a:r>
              <a:rPr lang="en-GB" sz="2000" dirty="0" err="1"/>
              <a:t>unei</a:t>
            </a:r>
            <a:r>
              <a:rPr lang="en-GB" sz="2000" dirty="0"/>
              <a:t> </a:t>
            </a:r>
            <a:r>
              <a:rPr lang="en-GB" sz="2000" dirty="0" err="1"/>
              <a:t>persoane</a:t>
            </a:r>
            <a:r>
              <a:rPr lang="en-GB" sz="2000" dirty="0"/>
              <a:t>, </a:t>
            </a:r>
            <a:r>
              <a:rPr lang="en-GB" sz="2000" dirty="0" err="1"/>
              <a:t>fotografie</a:t>
            </a:r>
            <a:r>
              <a:rPr lang="en-GB" sz="2000" dirty="0"/>
              <a:t>, flux de </a:t>
            </a:r>
            <a:r>
              <a:rPr lang="en-GB" sz="2000" dirty="0" err="1"/>
              <a:t>știri</a:t>
            </a:r>
            <a:r>
              <a:rPr lang="en-GB" sz="2000" dirty="0"/>
              <a:t>, </a:t>
            </a:r>
            <a:r>
              <a:rPr lang="en-GB" sz="2000" dirty="0" err="1"/>
              <a:t>componentă</a:t>
            </a:r>
            <a:r>
              <a:rPr lang="en-GB" sz="2000" dirty="0"/>
              <a:t> software, set de date (dataset), model 3D,…</a:t>
            </a:r>
            <a:endParaRPr lang="en-RO" sz="2000" dirty="0"/>
          </a:p>
        </p:txBody>
      </p:sp>
    </p:spTree>
    <p:extLst>
      <p:ext uri="{BB962C8B-B14F-4D97-AF65-F5344CB8AC3E}">
        <p14:creationId xmlns:p14="http://schemas.microsoft.com/office/powerpoint/2010/main" val="404623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5FA7-A65A-6C4F-A57F-530FBDB4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RO" dirty="0"/>
              <a:t>rest: re</a:t>
            </a:r>
            <a:r>
              <a:rPr lang="en-RO" b="0" dirty="0"/>
              <a:t>presentational</a:t>
            </a:r>
            <a:r>
              <a:rPr lang="en-RO" dirty="0"/>
              <a:t> s</a:t>
            </a:r>
            <a:r>
              <a:rPr lang="en-RO" b="0" dirty="0"/>
              <a:t>tate</a:t>
            </a:r>
            <a:r>
              <a:rPr lang="en-RO" dirty="0"/>
              <a:t> t</a:t>
            </a:r>
            <a:r>
              <a:rPr lang="en-RO" b="0" dirty="0"/>
              <a:t>ransfer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7C9B6D29-52A7-6240-B432-216015AEB2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19918" y="1941196"/>
            <a:ext cx="9720073" cy="4023360"/>
          </a:xfrm>
        </p:spPr>
        <p:txBody>
          <a:bodyPr/>
          <a:lstStyle/>
          <a:p>
            <a:pPr>
              <a:spcBef>
                <a:spcPts val="1175"/>
              </a:spcBef>
            </a:pPr>
            <a:r>
              <a:rPr lang="en-GB" altLang="en-RO" sz="2400"/>
              <a:t>Stil arhitectural de dezvoltare a aplicațiilor Web axat asupra reprezentării datelor</a:t>
            </a:r>
          </a:p>
          <a:p>
            <a:pPr>
              <a:spcBef>
                <a:spcPts val="1175"/>
              </a:spcBef>
            </a:pPr>
            <a:r>
              <a:rPr lang="en-GB" altLang="en-RO" sz="2400"/>
              <a:t>Rezultatul unei procesări conduce la obținerea unei </a:t>
            </a:r>
            <a:r>
              <a:rPr lang="en-GB" altLang="en-RO" sz="2400" b="1"/>
              <a:t>reprezentări</a:t>
            </a:r>
            <a:r>
              <a:rPr lang="en-GB" altLang="en-RO" sz="2400"/>
              <a:t> a unei resurse</a:t>
            </a:r>
            <a:endParaRPr lang="en-RO" altLang="en-RO" sz="2400"/>
          </a:p>
        </p:txBody>
      </p:sp>
      <p:sp>
        <p:nvSpPr>
          <p:cNvPr id="65539" name="Date Placeholder 3">
            <a:extLst>
              <a:ext uri="{FF2B5EF4-FFF2-40B4-BE49-F238E27FC236}">
                <a16:creationId xmlns:a16="http://schemas.microsoft.com/office/drawing/2014/main" id="{5D954C1B-0CED-234A-9B9D-5C7ACE98B7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A2E52-B380-A44A-8E80-D6DBDFA0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65541" name="Slide Number Placeholder 5">
            <a:extLst>
              <a:ext uri="{FF2B5EF4-FFF2-40B4-BE49-F238E27FC236}">
                <a16:creationId xmlns:a16="http://schemas.microsoft.com/office/drawing/2014/main" id="{D440569D-F3AD-6349-B1BE-2C72B854E6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AB6D10-D4D5-674C-8D07-F52DFEE57609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65542" name="Rectangle 6">
            <a:extLst>
              <a:ext uri="{FF2B5EF4-FFF2-40B4-BE49-F238E27FC236}">
                <a16:creationId xmlns:a16="http://schemas.microsoft.com/office/drawing/2014/main" id="{97743859-6DD6-C04E-9EF5-A38103734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005513"/>
            <a:ext cx="5791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RO" sz="1200"/>
              <a:t>* Roy Fielding teză de doctorat, 2000 (University of California, Irvine) www.ics.uci.edu/~fielding/pubs/dissertation/rest_arch_style.htm</a:t>
            </a:r>
            <a:endParaRPr lang="en-RO" altLang="en-RO" sz="1200"/>
          </a:p>
        </p:txBody>
      </p:sp>
      <p:sp>
        <p:nvSpPr>
          <p:cNvPr id="65543" name="Rectangle 7">
            <a:extLst>
              <a:ext uri="{FF2B5EF4-FFF2-40B4-BE49-F238E27FC236}">
                <a16:creationId xmlns:a16="http://schemas.microsoft.com/office/drawing/2014/main" id="{BBE9EBC9-8DD5-7C48-8B7A-24441A0B3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9" y="3429001"/>
            <a:ext cx="7197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RO" sz="2800" b="1">
                <a:solidFill>
                  <a:srgbClr val="FF0000"/>
                </a:solidFill>
              </a:rPr>
              <a:t>reprezentare pe baza unui format de date</a:t>
            </a:r>
            <a:endParaRPr lang="en-RO" altLang="en-RO" sz="2800" b="1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5F0FC-E3C4-334F-92B8-837B3B83046C}"/>
              </a:ext>
            </a:extLst>
          </p:cNvPr>
          <p:cNvSpPr/>
          <p:nvPr/>
        </p:nvSpPr>
        <p:spPr>
          <a:xfrm>
            <a:off x="1981200" y="4122738"/>
            <a:ext cx="8458200" cy="16319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000" dirty="0"/>
              <a:t>textual </a:t>
            </a:r>
            <a:r>
              <a:rPr lang="en-GB" sz="2000" dirty="0" err="1"/>
              <a:t>sau</a:t>
            </a:r>
            <a:r>
              <a:rPr lang="en-GB" sz="2000" dirty="0"/>
              <a:t> </a:t>
            </a:r>
            <a:r>
              <a:rPr lang="en-GB" sz="2000" dirty="0" err="1"/>
              <a:t>binar</a:t>
            </a:r>
            <a:r>
              <a:rPr lang="en-GB" sz="2000" dirty="0"/>
              <a:t> </a:t>
            </a:r>
            <a:r>
              <a:rPr lang="en-GB" sz="2000" dirty="0" err="1"/>
              <a:t>exemple</a:t>
            </a:r>
            <a:r>
              <a:rPr lang="en-GB" sz="2000" dirty="0"/>
              <a:t> </a:t>
            </a:r>
            <a:r>
              <a:rPr lang="en-GB" sz="2000" dirty="0" err="1"/>
              <a:t>tipice</a:t>
            </a:r>
            <a:r>
              <a:rPr lang="en-GB" sz="2000" dirty="0"/>
              <a:t> – </a:t>
            </a:r>
            <a:r>
              <a:rPr lang="en-GB" sz="2000" dirty="0" err="1"/>
              <a:t>formate</a:t>
            </a:r>
            <a:r>
              <a:rPr lang="en-GB" sz="2000" dirty="0"/>
              <a:t> </a:t>
            </a:r>
            <a:r>
              <a:rPr lang="en-GB" sz="2000" dirty="0" err="1"/>
              <a:t>deschise</a:t>
            </a:r>
            <a:r>
              <a:rPr lang="en-GB" sz="2000" dirty="0"/>
              <a:t>: HTML, JSON, CSV, PNG, SVG, PDF etc.</a:t>
            </a:r>
          </a:p>
          <a:p>
            <a:pPr>
              <a:defRPr/>
            </a:pPr>
            <a:endParaRPr lang="en-GB" sz="2000" dirty="0"/>
          </a:p>
          <a:p>
            <a:pPr>
              <a:defRPr/>
            </a:pPr>
            <a:r>
              <a:rPr lang="en-GB" sz="2000" dirty="0" err="1"/>
              <a:t>formatul</a:t>
            </a:r>
            <a:r>
              <a:rPr lang="en-GB" sz="2000" dirty="0"/>
              <a:t> </a:t>
            </a:r>
            <a:r>
              <a:rPr lang="en-GB" sz="2000" dirty="0" err="1"/>
              <a:t>reprezentării</a:t>
            </a:r>
            <a:r>
              <a:rPr lang="en-GB" sz="2000" dirty="0"/>
              <a:t> e </a:t>
            </a:r>
            <a:r>
              <a:rPr lang="en-GB" sz="2000" dirty="0" err="1"/>
              <a:t>desemnat</a:t>
            </a:r>
            <a:r>
              <a:rPr lang="en-GB" sz="2000" dirty="0"/>
              <a:t> de </a:t>
            </a:r>
            <a:r>
              <a:rPr lang="en-GB" sz="2000" b="1" dirty="0" err="1"/>
              <a:t>tipuri</a:t>
            </a:r>
            <a:r>
              <a:rPr lang="en-GB" sz="2000" b="1" dirty="0"/>
              <a:t> MIME </a:t>
            </a:r>
            <a:r>
              <a:rPr lang="en-GB" sz="2000" dirty="0"/>
              <a:t>text/html, text/xml, text/csv, application/json, image/</a:t>
            </a:r>
            <a:r>
              <a:rPr lang="en-GB" sz="2000" dirty="0" err="1"/>
              <a:t>png</a:t>
            </a:r>
            <a:endParaRPr lang="en-RO" sz="2000" dirty="0"/>
          </a:p>
        </p:txBody>
      </p:sp>
    </p:spTree>
    <p:extLst>
      <p:ext uri="{BB962C8B-B14F-4D97-AF65-F5344CB8AC3E}">
        <p14:creationId xmlns:p14="http://schemas.microsoft.com/office/powerpoint/2010/main" val="1390635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7CB2-AB5F-2843-BBDD-0F1EEFF5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RO" dirty="0"/>
              <a:t>rest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8E41136E-8838-8A48-9C59-E6E0566241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4127" y="1748736"/>
            <a:ext cx="9720073" cy="4023360"/>
          </a:xfrm>
        </p:spPr>
        <p:txBody>
          <a:bodyPr/>
          <a:lstStyle/>
          <a:p>
            <a:r>
              <a:rPr lang="en-GB" altLang="en-RO" sz="2800" dirty="0" err="1"/>
              <a:t>Rezultatul</a:t>
            </a:r>
            <a:r>
              <a:rPr lang="en-GB" altLang="en-RO" sz="2800" dirty="0"/>
              <a:t> </a:t>
            </a:r>
            <a:r>
              <a:rPr lang="en-GB" altLang="en-RO" sz="2800" dirty="0" err="1"/>
              <a:t>unei</a:t>
            </a:r>
            <a:r>
              <a:rPr lang="en-GB" altLang="en-RO" sz="2800" dirty="0"/>
              <a:t> </a:t>
            </a:r>
            <a:r>
              <a:rPr lang="en-GB" altLang="en-RO" sz="2800" dirty="0" err="1"/>
              <a:t>procesări</a:t>
            </a:r>
            <a:r>
              <a:rPr lang="en-GB" altLang="en-RO" sz="2800" dirty="0"/>
              <a:t> conduce la </a:t>
            </a:r>
            <a:r>
              <a:rPr lang="en-GB" altLang="en-RO" sz="2800" dirty="0" err="1"/>
              <a:t>obținerea</a:t>
            </a:r>
            <a:r>
              <a:rPr lang="en-GB" altLang="en-RO" sz="2800" dirty="0"/>
              <a:t> </a:t>
            </a:r>
            <a:r>
              <a:rPr lang="en-GB" altLang="en-RO" sz="2800" dirty="0" err="1"/>
              <a:t>unei</a:t>
            </a:r>
            <a:r>
              <a:rPr lang="en-GB" altLang="en-RO" sz="2800" dirty="0"/>
              <a:t> </a:t>
            </a:r>
            <a:r>
              <a:rPr lang="en-GB" altLang="en-RO" sz="2800" b="1" dirty="0" err="1"/>
              <a:t>reprezentări</a:t>
            </a:r>
            <a:r>
              <a:rPr lang="en-GB" altLang="en-RO" sz="2800" dirty="0"/>
              <a:t> a </a:t>
            </a:r>
            <a:r>
              <a:rPr lang="en-GB" altLang="en-RO" sz="2800" dirty="0" err="1"/>
              <a:t>unei</a:t>
            </a:r>
            <a:r>
              <a:rPr lang="en-GB" altLang="en-RO" sz="2800" dirty="0"/>
              <a:t> </a:t>
            </a:r>
            <a:r>
              <a:rPr lang="en-GB" altLang="en-RO" sz="2800" dirty="0" err="1"/>
              <a:t>resurse</a:t>
            </a:r>
            <a:endParaRPr lang="en-RO" altLang="en-RO" sz="2800" dirty="0"/>
          </a:p>
        </p:txBody>
      </p:sp>
      <p:sp>
        <p:nvSpPr>
          <p:cNvPr id="66563" name="Date Placeholder 3">
            <a:extLst>
              <a:ext uri="{FF2B5EF4-FFF2-40B4-BE49-F238E27FC236}">
                <a16:creationId xmlns:a16="http://schemas.microsoft.com/office/drawing/2014/main" id="{D7D1A8B4-93EA-8148-ACFB-B9ADBD34A0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D4285-B209-504F-BB7E-265135C7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66565" name="Slide Number Placeholder 5">
            <a:extLst>
              <a:ext uri="{FF2B5EF4-FFF2-40B4-BE49-F238E27FC236}">
                <a16:creationId xmlns:a16="http://schemas.microsoft.com/office/drawing/2014/main" id="{8A7DB6EC-5CE7-3044-A06F-C178599F29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BB7BC7-0CF7-7E4D-9D1D-9CEC94E684DA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95752-7CA3-DB43-B974-346E75B820A1}"/>
              </a:ext>
            </a:extLst>
          </p:cNvPr>
          <p:cNvSpPr/>
          <p:nvPr/>
        </p:nvSpPr>
        <p:spPr>
          <a:xfrm>
            <a:off x="2819400" y="2476500"/>
            <a:ext cx="6172200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400" dirty="0" err="1"/>
              <a:t>reprezentările</a:t>
            </a:r>
            <a:r>
              <a:rPr lang="en-GB" sz="2400" dirty="0"/>
              <a:t> </a:t>
            </a:r>
            <a:r>
              <a:rPr lang="en-GB" sz="2400" dirty="0" err="1"/>
              <a:t>aceleași</a:t>
            </a:r>
            <a:r>
              <a:rPr lang="en-GB" sz="2400" dirty="0"/>
              <a:t> </a:t>
            </a:r>
            <a:r>
              <a:rPr lang="en-GB" sz="2400" dirty="0" err="1"/>
              <a:t>resurse</a:t>
            </a:r>
            <a:r>
              <a:rPr lang="en-GB" sz="2400" dirty="0"/>
              <a:t> – </a:t>
            </a:r>
            <a:r>
              <a:rPr lang="en-GB" sz="2400" dirty="0" err="1"/>
              <a:t>desemnate</a:t>
            </a:r>
            <a:r>
              <a:rPr lang="en-GB" sz="2400" dirty="0"/>
              <a:t> de un URL </a:t>
            </a:r>
            <a:r>
              <a:rPr lang="en-GB" sz="2400" dirty="0" err="1"/>
              <a:t>unic</a:t>
            </a:r>
            <a:r>
              <a:rPr lang="en-GB" sz="2400" dirty="0"/>
              <a:t> – pot fi multiple</a:t>
            </a:r>
            <a:endParaRPr lang="en-RO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EEE3AA-77FC-B548-891F-E406DF621754}"/>
              </a:ext>
            </a:extLst>
          </p:cNvPr>
          <p:cNvSpPr/>
          <p:nvPr/>
        </p:nvSpPr>
        <p:spPr>
          <a:xfrm>
            <a:off x="5099050" y="4600575"/>
            <a:ext cx="1905000" cy="71755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resursa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DDC03-7CDB-4B4C-AC8B-EC6274E11904}"/>
              </a:ext>
            </a:extLst>
          </p:cNvPr>
          <p:cNvSpPr/>
          <p:nvPr/>
        </p:nvSpPr>
        <p:spPr>
          <a:xfrm>
            <a:off x="5213350" y="5892800"/>
            <a:ext cx="16764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URL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008C2C-53A2-6141-B5A7-D6BB0966684D}"/>
              </a:ext>
            </a:extLst>
          </p:cNvPr>
          <p:cNvSpPr/>
          <p:nvPr/>
        </p:nvSpPr>
        <p:spPr>
          <a:xfrm>
            <a:off x="2362200" y="3657600"/>
            <a:ext cx="16764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reprezentare (HTML)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BA22F-1157-5947-84EE-781E24ED20D7}"/>
              </a:ext>
            </a:extLst>
          </p:cNvPr>
          <p:cNvSpPr/>
          <p:nvPr/>
        </p:nvSpPr>
        <p:spPr>
          <a:xfrm>
            <a:off x="7772400" y="3651250"/>
            <a:ext cx="16764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reprezentare (JSON)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3E7076-B9F8-0A4C-88F4-3BC6481C868A}"/>
              </a:ext>
            </a:extLst>
          </p:cNvPr>
          <p:cNvCxnSpPr>
            <a:endCxn id="8" idx="1"/>
          </p:cNvCxnSpPr>
          <p:nvPr/>
        </p:nvCxnSpPr>
        <p:spPr>
          <a:xfrm>
            <a:off x="4038600" y="3994150"/>
            <a:ext cx="133985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EC7FC3-79DA-8648-B92A-9F0B287C8241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724650" y="4025900"/>
            <a:ext cx="1047750" cy="679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32160F-0B58-564F-8494-315FA589885F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6051550" y="5318126"/>
            <a:ext cx="0" cy="57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070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4CC63-1D98-8840-AEFC-BBA2D492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RO" dirty="0"/>
              <a:t>rest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A8ED25C5-3EC6-9742-A6CF-B71D355468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4127" y="1639570"/>
            <a:ext cx="9720073" cy="4023360"/>
          </a:xfrm>
        </p:spPr>
        <p:txBody>
          <a:bodyPr/>
          <a:lstStyle/>
          <a:p>
            <a:r>
              <a:rPr lang="en-GB" altLang="en-RO" sz="2800" dirty="0" err="1"/>
              <a:t>Rezultatul</a:t>
            </a:r>
            <a:r>
              <a:rPr lang="en-GB" altLang="en-RO" sz="2800" dirty="0"/>
              <a:t> </a:t>
            </a:r>
            <a:r>
              <a:rPr lang="en-GB" altLang="en-RO" sz="2800" dirty="0" err="1"/>
              <a:t>unei</a:t>
            </a:r>
            <a:r>
              <a:rPr lang="en-GB" altLang="en-RO" sz="2800" dirty="0"/>
              <a:t> </a:t>
            </a:r>
            <a:r>
              <a:rPr lang="en-GB" altLang="en-RO" sz="2800" dirty="0" err="1"/>
              <a:t>procesări</a:t>
            </a:r>
            <a:r>
              <a:rPr lang="en-GB" altLang="en-RO" sz="2800" dirty="0"/>
              <a:t> conduce la </a:t>
            </a:r>
            <a:r>
              <a:rPr lang="en-GB" altLang="en-RO" sz="2800" dirty="0" err="1"/>
              <a:t>obținerea</a:t>
            </a:r>
            <a:r>
              <a:rPr lang="en-GB" altLang="en-RO" sz="2800" dirty="0"/>
              <a:t> </a:t>
            </a:r>
            <a:r>
              <a:rPr lang="en-GB" altLang="en-RO" sz="2800" dirty="0" err="1"/>
              <a:t>unei</a:t>
            </a:r>
            <a:r>
              <a:rPr lang="en-GB" altLang="en-RO" sz="2800" dirty="0"/>
              <a:t> </a:t>
            </a:r>
            <a:r>
              <a:rPr lang="en-GB" altLang="en-RO" sz="2800" b="1" dirty="0" err="1"/>
              <a:t>reprezentări</a:t>
            </a:r>
            <a:r>
              <a:rPr lang="en-GB" altLang="en-RO" sz="2800" dirty="0"/>
              <a:t> a </a:t>
            </a:r>
            <a:r>
              <a:rPr lang="en-GB" altLang="en-RO" sz="2800" dirty="0" err="1"/>
              <a:t>unei</a:t>
            </a:r>
            <a:r>
              <a:rPr lang="en-GB" altLang="en-RO" sz="2800" dirty="0"/>
              <a:t> </a:t>
            </a:r>
            <a:r>
              <a:rPr lang="en-GB" altLang="en-RO" sz="2800" dirty="0" err="1"/>
              <a:t>resurse</a:t>
            </a:r>
            <a:endParaRPr lang="en-RO" altLang="en-RO" sz="2800" dirty="0"/>
          </a:p>
        </p:txBody>
      </p:sp>
      <p:sp>
        <p:nvSpPr>
          <p:cNvPr id="67587" name="Date Placeholder 3">
            <a:extLst>
              <a:ext uri="{FF2B5EF4-FFF2-40B4-BE49-F238E27FC236}">
                <a16:creationId xmlns:a16="http://schemas.microsoft.com/office/drawing/2014/main" id="{4402D3C1-4369-C441-9599-2BAEC635AD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1D0F9-C896-9546-9C1F-CF8545B6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67589" name="Slide Number Placeholder 5">
            <a:extLst>
              <a:ext uri="{FF2B5EF4-FFF2-40B4-BE49-F238E27FC236}">
                <a16:creationId xmlns:a16="http://schemas.microsoft.com/office/drawing/2014/main" id="{3D3BEDC8-84A4-BB49-B6DB-C247C6ACF9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529116-D2D5-F648-9ACC-6B016A0E7C4D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EB4F3-895C-DE4E-A475-668988818C7E}"/>
              </a:ext>
            </a:extLst>
          </p:cNvPr>
          <p:cNvSpPr/>
          <p:nvPr/>
        </p:nvSpPr>
        <p:spPr>
          <a:xfrm>
            <a:off x="2965450" y="2206625"/>
            <a:ext cx="6172200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400" dirty="0" err="1"/>
              <a:t>fiecare</a:t>
            </a:r>
            <a:r>
              <a:rPr lang="en-GB" sz="2400" dirty="0"/>
              <a:t> </a:t>
            </a:r>
            <a:r>
              <a:rPr lang="en-GB" sz="2400" dirty="0" err="1"/>
              <a:t>reprezentare</a:t>
            </a:r>
            <a:r>
              <a:rPr lang="en-GB" sz="2400" dirty="0"/>
              <a:t> a </a:t>
            </a:r>
            <a:r>
              <a:rPr lang="en-GB" sz="2400" dirty="0" err="1"/>
              <a:t>unei</a:t>
            </a:r>
            <a:r>
              <a:rPr lang="en-GB" sz="2400" dirty="0"/>
              <a:t> </a:t>
            </a:r>
            <a:r>
              <a:rPr lang="en-GB" sz="2400" dirty="0" err="1"/>
              <a:t>resurse</a:t>
            </a:r>
            <a:r>
              <a:rPr lang="en-GB" sz="2400" dirty="0"/>
              <a:t> are </a:t>
            </a:r>
            <a:r>
              <a:rPr lang="en-GB" sz="2400" dirty="0" err="1"/>
              <a:t>asociat</a:t>
            </a:r>
            <a:r>
              <a:rPr lang="en-GB" sz="2400" dirty="0"/>
              <a:t> un URL</a:t>
            </a:r>
            <a:endParaRPr lang="en-RO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D3B2D2-249F-154C-8EE9-46FC7E8045BE}"/>
              </a:ext>
            </a:extLst>
          </p:cNvPr>
          <p:cNvSpPr/>
          <p:nvPr/>
        </p:nvSpPr>
        <p:spPr>
          <a:xfrm>
            <a:off x="5099050" y="4600575"/>
            <a:ext cx="1905000" cy="71755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resursa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B9E7AD-6D9C-2F4F-A047-3C9A736BA3B7}"/>
              </a:ext>
            </a:extLst>
          </p:cNvPr>
          <p:cNvSpPr/>
          <p:nvPr/>
        </p:nvSpPr>
        <p:spPr>
          <a:xfrm>
            <a:off x="5213350" y="5892800"/>
            <a:ext cx="16764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URL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1771F3-FFC4-9B41-A94C-F81C25D2F894}"/>
              </a:ext>
            </a:extLst>
          </p:cNvPr>
          <p:cNvSpPr/>
          <p:nvPr/>
        </p:nvSpPr>
        <p:spPr>
          <a:xfrm>
            <a:off x="2362200" y="3657600"/>
            <a:ext cx="16764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reprezentare (HTML)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D85F63-78AD-5043-9A09-E94C58D8ECD5}"/>
              </a:ext>
            </a:extLst>
          </p:cNvPr>
          <p:cNvSpPr/>
          <p:nvPr/>
        </p:nvSpPr>
        <p:spPr>
          <a:xfrm>
            <a:off x="7772400" y="3651250"/>
            <a:ext cx="16764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reprezentare (JSON)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F826FB-DCF4-9D48-A64C-67953D13E7A0}"/>
              </a:ext>
            </a:extLst>
          </p:cNvPr>
          <p:cNvCxnSpPr>
            <a:endCxn id="8" idx="1"/>
          </p:cNvCxnSpPr>
          <p:nvPr/>
        </p:nvCxnSpPr>
        <p:spPr>
          <a:xfrm>
            <a:off x="4038600" y="3994150"/>
            <a:ext cx="133985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EB7193-F10F-E540-B2E3-FFBDCD06DC91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6724650" y="4025900"/>
            <a:ext cx="1047750" cy="679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45DCF9-7923-C141-8019-0C8B18F5E0F9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6051550" y="5318126"/>
            <a:ext cx="0" cy="57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B7F7A0D-0D30-7F40-999F-5965D544A039}"/>
              </a:ext>
            </a:extLst>
          </p:cNvPr>
          <p:cNvSpPr/>
          <p:nvPr/>
        </p:nvSpPr>
        <p:spPr>
          <a:xfrm>
            <a:off x="7772400" y="3130550"/>
            <a:ext cx="16764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URL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0E6AD5-2034-BB46-A4E1-582557A76F53}"/>
              </a:ext>
            </a:extLst>
          </p:cNvPr>
          <p:cNvSpPr/>
          <p:nvPr/>
        </p:nvSpPr>
        <p:spPr>
          <a:xfrm>
            <a:off x="2362200" y="3130550"/>
            <a:ext cx="16764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131462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67477-900A-724F-BDB5-E08D788A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95155"/>
            <a:ext cx="9720072" cy="1499616"/>
          </a:xfrm>
        </p:spPr>
        <p:txBody>
          <a:bodyPr/>
          <a:lstStyle/>
          <a:p>
            <a:pPr>
              <a:defRPr/>
            </a:pPr>
            <a:r>
              <a:rPr lang="en-RO" dirty="0"/>
              <a:t>rest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E79931AF-D5F8-2F46-868A-31734B03E8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44005" y="1461825"/>
            <a:ext cx="8593137" cy="5260975"/>
          </a:xfrm>
        </p:spPr>
        <p:txBody>
          <a:bodyPr/>
          <a:lstStyle/>
          <a:p>
            <a:r>
              <a:rPr lang="en-GB" altLang="en-RO" sz="2800" dirty="0" err="1"/>
              <a:t>Clienții</a:t>
            </a:r>
            <a:r>
              <a:rPr lang="en-GB" altLang="en-RO" sz="2800" dirty="0"/>
              <a:t> (</a:t>
            </a:r>
            <a:r>
              <a:rPr lang="en-GB" altLang="en-RO" sz="2800" dirty="0" err="1"/>
              <a:t>navigatoare</a:t>
            </a:r>
            <a:r>
              <a:rPr lang="en-GB" altLang="en-RO" sz="2800" dirty="0"/>
              <a:t> Web, </a:t>
            </a:r>
            <a:r>
              <a:rPr lang="en-GB" altLang="en-RO" sz="2800" dirty="0" err="1"/>
              <a:t>roboți</a:t>
            </a:r>
            <a:r>
              <a:rPr lang="en-GB" altLang="en-RO" sz="2800" dirty="0"/>
              <a:t>) </a:t>
            </a:r>
            <a:r>
              <a:rPr lang="en-GB" altLang="en-RO" sz="2800" dirty="0" err="1"/>
              <a:t>interacționează</a:t>
            </a:r>
            <a:r>
              <a:rPr lang="en-GB" altLang="en-RO" sz="2800" dirty="0"/>
              <a:t> cu </a:t>
            </a:r>
            <a:r>
              <a:rPr lang="en-GB" altLang="en-RO" sz="2800" dirty="0" err="1"/>
              <a:t>reprezentările</a:t>
            </a:r>
            <a:r>
              <a:rPr lang="en-GB" altLang="en-RO" sz="2800" dirty="0"/>
              <a:t> </a:t>
            </a:r>
            <a:r>
              <a:rPr lang="en-GB" altLang="en-RO" sz="2800" dirty="0" err="1"/>
              <a:t>resurselor</a:t>
            </a:r>
            <a:r>
              <a:rPr lang="en-GB" altLang="en-RO" sz="2800" dirty="0"/>
              <a:t> via </a:t>
            </a:r>
            <a:r>
              <a:rPr lang="en-GB" altLang="en-RO" sz="2800" b="1" dirty="0" err="1"/>
              <a:t>verbe</a:t>
            </a:r>
            <a:endParaRPr lang="en-RO" altLang="en-RO" sz="2800" b="1" dirty="0"/>
          </a:p>
        </p:txBody>
      </p:sp>
      <p:sp>
        <p:nvSpPr>
          <p:cNvPr id="68611" name="Date Placeholder 3">
            <a:extLst>
              <a:ext uri="{FF2B5EF4-FFF2-40B4-BE49-F238E27FC236}">
                <a16:creationId xmlns:a16="http://schemas.microsoft.com/office/drawing/2014/main" id="{3447ACFA-9D80-7B4A-8238-1589079E6C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F10D9-DFFA-FD44-8606-0153249A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68613" name="Slide Number Placeholder 5">
            <a:extLst>
              <a:ext uri="{FF2B5EF4-FFF2-40B4-BE49-F238E27FC236}">
                <a16:creationId xmlns:a16="http://schemas.microsoft.com/office/drawing/2014/main" id="{939C6BB9-8695-A443-AF72-87B25B3368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85B0AF-6197-854B-92FF-770BAB6B4BB1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205B36-EFF9-2C45-8F22-6D4DFE2221C9}"/>
              </a:ext>
            </a:extLst>
          </p:cNvPr>
          <p:cNvSpPr/>
          <p:nvPr/>
        </p:nvSpPr>
        <p:spPr>
          <a:xfrm>
            <a:off x="2834554" y="2630225"/>
            <a:ext cx="7986712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2400" dirty="0"/>
              <a:t>“</a:t>
            </a:r>
            <a:r>
              <a:rPr lang="en-GB" sz="2400" dirty="0" err="1"/>
              <a:t>accesează</a:t>
            </a:r>
            <a:r>
              <a:rPr lang="en-GB" sz="2400" dirty="0"/>
              <a:t>”: </a:t>
            </a:r>
            <a:r>
              <a:rPr lang="en-GB" sz="2400" b="1" dirty="0"/>
              <a:t>GET</a:t>
            </a:r>
            <a:r>
              <a:rPr lang="en-GB" sz="2400" dirty="0"/>
              <a:t>, “</a:t>
            </a:r>
            <a:r>
              <a:rPr lang="en-GB" sz="2400" dirty="0" err="1"/>
              <a:t>modifică</a:t>
            </a:r>
            <a:r>
              <a:rPr lang="en-GB" sz="2400" dirty="0"/>
              <a:t>”: </a:t>
            </a:r>
            <a:r>
              <a:rPr lang="en-GB" sz="2400" b="1" dirty="0"/>
              <a:t>POST</a:t>
            </a:r>
            <a:r>
              <a:rPr lang="en-GB" sz="2400" dirty="0"/>
              <a:t>, “</a:t>
            </a:r>
            <a:r>
              <a:rPr lang="en-GB" sz="2400" dirty="0" err="1"/>
              <a:t>șterge</a:t>
            </a:r>
            <a:r>
              <a:rPr lang="en-GB" sz="2400" dirty="0"/>
              <a:t>”: </a:t>
            </a:r>
            <a:r>
              <a:rPr lang="en-GB" sz="2400" b="1" dirty="0"/>
              <a:t>DELETE</a:t>
            </a:r>
            <a:r>
              <a:rPr lang="en-GB" sz="2400" dirty="0"/>
              <a:t>...</a:t>
            </a:r>
            <a:endParaRPr lang="en-RO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2A35B2-896C-464E-90AE-3D42C3531E39}"/>
              </a:ext>
            </a:extLst>
          </p:cNvPr>
          <p:cNvSpPr/>
          <p:nvPr/>
        </p:nvSpPr>
        <p:spPr>
          <a:xfrm>
            <a:off x="5649191" y="5340087"/>
            <a:ext cx="1905000" cy="71755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resursa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55AD48B-3637-C642-B9FA-694ADAC3D417}"/>
              </a:ext>
            </a:extLst>
          </p:cNvPr>
          <p:cNvSpPr/>
          <p:nvPr/>
        </p:nvSpPr>
        <p:spPr>
          <a:xfrm>
            <a:off x="5763491" y="6287824"/>
            <a:ext cx="16764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URL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38FA69-BA56-EE40-AF82-7C4BE32DEC7D}"/>
              </a:ext>
            </a:extLst>
          </p:cNvPr>
          <p:cNvSpPr/>
          <p:nvPr/>
        </p:nvSpPr>
        <p:spPr>
          <a:xfrm>
            <a:off x="2912341" y="4598724"/>
            <a:ext cx="16764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reprezentare (HTML)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B45A49-ED65-FC45-AFEC-F8262672A6D4}"/>
              </a:ext>
            </a:extLst>
          </p:cNvPr>
          <p:cNvSpPr/>
          <p:nvPr/>
        </p:nvSpPr>
        <p:spPr>
          <a:xfrm>
            <a:off x="8322541" y="4592374"/>
            <a:ext cx="16764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reprezentare (JSON)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D630D3-1168-9E45-AA63-BD6C4B90586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588741" y="4941624"/>
            <a:ext cx="1339850" cy="50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9AF1D1-B87A-0842-B7D1-7236C0DB1824}"/>
              </a:ext>
            </a:extLst>
          </p:cNvPr>
          <p:cNvCxnSpPr>
            <a:cxnSpLocks/>
            <a:stCxn id="11" idx="1"/>
            <a:endCxn id="8" idx="7"/>
          </p:cNvCxnSpPr>
          <p:nvPr/>
        </p:nvCxnSpPr>
        <p:spPr>
          <a:xfrm flipH="1">
            <a:off x="7274791" y="4935274"/>
            <a:ext cx="1047750" cy="50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E5A3-513B-DB46-8AF5-1BCCD3C72AD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6601691" y="6057638"/>
            <a:ext cx="0" cy="23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B0DD4BD-BD72-934F-94CF-6FA2DD6E6478}"/>
              </a:ext>
            </a:extLst>
          </p:cNvPr>
          <p:cNvSpPr/>
          <p:nvPr/>
        </p:nvSpPr>
        <p:spPr>
          <a:xfrm>
            <a:off x="8322541" y="4070087"/>
            <a:ext cx="16764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URL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B82226-3A7E-8D4C-B607-60A2D2F06BC1}"/>
              </a:ext>
            </a:extLst>
          </p:cNvPr>
          <p:cNvSpPr/>
          <p:nvPr/>
        </p:nvSpPr>
        <p:spPr>
          <a:xfrm>
            <a:off x="2912341" y="4070087"/>
            <a:ext cx="16764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URL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3E029-3D5B-DD42-88A0-80B2E4626C91}"/>
              </a:ext>
            </a:extLst>
          </p:cNvPr>
          <p:cNvSpPr/>
          <p:nvPr/>
        </p:nvSpPr>
        <p:spPr>
          <a:xfrm>
            <a:off x="2778991" y="3600187"/>
            <a:ext cx="19431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b="1" dirty="0"/>
              <a:t>GET POST</a:t>
            </a:r>
            <a:endParaRPr lang="en-RO" sz="20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448A9-F58E-D540-810C-CC1547F74049}"/>
              </a:ext>
            </a:extLst>
          </p:cNvPr>
          <p:cNvSpPr/>
          <p:nvPr/>
        </p:nvSpPr>
        <p:spPr>
          <a:xfrm>
            <a:off x="8189191" y="3577962"/>
            <a:ext cx="19431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b="1" dirty="0"/>
              <a:t>GET DELETE</a:t>
            </a:r>
            <a:endParaRPr lang="en-RO" sz="2000" b="1" dirty="0"/>
          </a:p>
        </p:txBody>
      </p:sp>
    </p:spTree>
    <p:extLst>
      <p:ext uri="{BB962C8B-B14F-4D97-AF65-F5344CB8AC3E}">
        <p14:creationId xmlns:p14="http://schemas.microsoft.com/office/powerpoint/2010/main" val="694612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9160-7808-C04B-BD9A-EFCE910D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RO" dirty="0"/>
              <a:t>rest</a:t>
            </a:r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06EC0EBE-E741-D244-97D9-15DB78754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RO" altLang="en-RO" sz="2800"/>
              <a:t>Orice accesare a unei reprezentări plasează aplicația – ori clientul Web – într-o </a:t>
            </a:r>
            <a:r>
              <a:rPr lang="en-RO" altLang="en-RO" sz="2800" b="1"/>
              <a:t>stare</a:t>
            </a:r>
            <a:r>
              <a:rPr lang="en-RO" altLang="en-RO" sz="2800"/>
              <a:t> ce va fi schimbată în urma unui </a:t>
            </a:r>
            <a:r>
              <a:rPr lang="en-RO" altLang="en-RO" sz="2800" b="1"/>
              <a:t>transfer</a:t>
            </a:r>
            <a:r>
              <a:rPr lang="en-RO" altLang="en-RO" sz="2800"/>
              <a:t> de date (accesarea altei reprezentări)</a:t>
            </a:r>
          </a:p>
        </p:txBody>
      </p:sp>
      <p:sp>
        <p:nvSpPr>
          <p:cNvPr id="69635" name="Date Placeholder 3">
            <a:extLst>
              <a:ext uri="{FF2B5EF4-FFF2-40B4-BE49-F238E27FC236}">
                <a16:creationId xmlns:a16="http://schemas.microsoft.com/office/drawing/2014/main" id="{122843A4-7A94-854B-A8DA-01E3399DA9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22DE0-3384-FF42-9697-C4BC9EA1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69637" name="Slide Number Placeholder 5">
            <a:extLst>
              <a:ext uri="{FF2B5EF4-FFF2-40B4-BE49-F238E27FC236}">
                <a16:creationId xmlns:a16="http://schemas.microsoft.com/office/drawing/2014/main" id="{D3C7A5F6-6906-8546-88BD-7892A9611E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FAF2F9-B073-3B4A-9549-B99AF07B4827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6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C325-A3CC-CF4A-B2EE-FD204B61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Despre</a:t>
            </a:r>
            <a:r>
              <a:rPr lang="en-US" dirty="0"/>
              <a:t> Curs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C0FC8322-6892-5643-B239-17815EA901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ro-RO" altLang="en-US" sz="2400" dirty="0"/>
              <a:t>Site: </a:t>
            </a:r>
            <a:r>
              <a:rPr lang="ro-RO" altLang="en-US" sz="2400" dirty="0" err="1">
                <a:solidFill>
                  <a:srgbClr val="FF0000"/>
                </a:solidFill>
              </a:rPr>
              <a:t>http</a:t>
            </a:r>
            <a:r>
              <a:rPr lang="ro-RO" altLang="en-US" sz="2400" dirty="0">
                <a:solidFill>
                  <a:srgbClr val="FF0000"/>
                </a:solidFill>
              </a:rPr>
              <a:t>://</a:t>
            </a:r>
            <a:r>
              <a:rPr lang="ro-RO" altLang="en-US" sz="2400" dirty="0" err="1">
                <a:solidFill>
                  <a:srgbClr val="FF0000"/>
                </a:solidFill>
              </a:rPr>
              <a:t>curs.cs.pub.ro</a:t>
            </a:r>
            <a:endParaRPr lang="ro-RO" altLang="en-US" sz="240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en-US" sz="2400" dirty="0" err="1">
                <a:cs typeface="Arial" panose="020B0604020202020204" pitchFamily="34" charset="0"/>
              </a:rPr>
              <a:t>Competente</a:t>
            </a:r>
            <a:r>
              <a:rPr lang="en-US" altLang="en-US" sz="2400" dirty="0">
                <a:cs typeface="Arial" panose="020B0604020202020204" pitchFamily="34" charset="0"/>
              </a:rPr>
              <a:t>:</a:t>
            </a:r>
            <a:endParaRPr lang="ro-RO" altLang="en-US" sz="2400" dirty="0">
              <a:cs typeface="Arial" panose="020B0604020202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400" dirty="0" err="1"/>
              <a:t>Programare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folosind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tehnologii</a:t>
            </a:r>
            <a:r>
              <a:rPr lang="en-US" altLang="en-US" sz="2400" dirty="0"/>
              <a:t> Web </a:t>
            </a:r>
            <a:r>
              <a:rPr lang="en-US" altLang="en-US" sz="2400" dirty="0" err="1"/>
              <a:t>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folosirea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instrumentelor</a:t>
            </a:r>
            <a:r>
              <a:rPr lang="en-US" altLang="en-US" sz="2400" dirty="0"/>
              <a:t> IT </a:t>
            </a:r>
            <a:r>
              <a:rPr lang="en-US" altLang="en-US" sz="2400" dirty="0" err="1"/>
              <a:t>pentru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crearea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aplicații</a:t>
            </a:r>
            <a:r>
              <a:rPr lang="en-US" altLang="en-US" sz="2400" dirty="0"/>
              <a:t> web</a:t>
            </a:r>
          </a:p>
          <a:p>
            <a:pPr lvl="1">
              <a:spcAft>
                <a:spcPts val="600"/>
              </a:spcAft>
            </a:pPr>
            <a:r>
              <a:rPr lang="it-IT" altLang="en-US" sz="2400" dirty="0" err="1"/>
              <a:t>Cunoasterea</a:t>
            </a:r>
            <a:r>
              <a:rPr lang="it-IT" altLang="en-US" sz="2400" dirty="0"/>
              <a:t> si </a:t>
            </a:r>
            <a:r>
              <a:rPr lang="it-IT" altLang="en-US" sz="2400" dirty="0" err="1"/>
              <a:t>intelegerea</a:t>
            </a:r>
            <a:r>
              <a:rPr lang="it-IT" altLang="en-US" sz="2400" dirty="0"/>
              <a:t> de </a:t>
            </a:r>
            <a:r>
              <a:rPr lang="it-IT" altLang="en-US" sz="2400" dirty="0" err="1"/>
              <a:t>concepte</a:t>
            </a:r>
            <a:r>
              <a:rPr lang="it-IT" altLang="en-US" sz="2400" dirty="0"/>
              <a:t>, principii si </a:t>
            </a:r>
            <a:r>
              <a:rPr lang="it-IT" altLang="en-US" sz="2400" dirty="0" err="1"/>
              <a:t>teorii</a:t>
            </a:r>
            <a:r>
              <a:rPr lang="it-IT" altLang="en-US" sz="2400" dirty="0"/>
              <a:t> </a:t>
            </a:r>
            <a:r>
              <a:rPr lang="it-IT" altLang="en-US" sz="2400" dirty="0" err="1"/>
              <a:t>ale</a:t>
            </a:r>
            <a:r>
              <a:rPr lang="it-IT" altLang="en-US" sz="2400" dirty="0"/>
              <a:t> </a:t>
            </a:r>
            <a:r>
              <a:rPr lang="it-IT" altLang="en-US" sz="2400" dirty="0" err="1"/>
              <a:t>domeniului</a:t>
            </a:r>
            <a:r>
              <a:rPr lang="it-IT" altLang="en-US" sz="2400" dirty="0"/>
              <a:t> </a:t>
            </a:r>
            <a:r>
              <a:rPr lang="it-IT" altLang="en-US" sz="2400" dirty="0" err="1"/>
              <a:t>programarii</a:t>
            </a:r>
            <a:r>
              <a:rPr lang="it-IT" altLang="en-US" sz="2400" dirty="0"/>
              <a:t> web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it-IT" altLang="en-US" sz="2400" dirty="0" err="1"/>
              <a:t>Modelarea</a:t>
            </a:r>
            <a:r>
              <a:rPr lang="it-IT" altLang="en-US" sz="2400" dirty="0"/>
              <a:t> si </a:t>
            </a:r>
            <a:r>
              <a:rPr lang="it-IT" altLang="en-US" sz="2400" dirty="0" err="1"/>
              <a:t>proiectarea</a:t>
            </a:r>
            <a:r>
              <a:rPr lang="it-IT" altLang="en-US" sz="2400" dirty="0"/>
              <a:t> de sub-</a:t>
            </a:r>
            <a:r>
              <a:rPr lang="it-IT" altLang="en-US" sz="2400" dirty="0" err="1"/>
              <a:t>sisteme</a:t>
            </a:r>
            <a:r>
              <a:rPr lang="it-IT" altLang="en-US" sz="2400" dirty="0"/>
              <a:t> software </a:t>
            </a:r>
            <a:r>
              <a:rPr lang="it-IT" altLang="en-US" sz="2400" dirty="0" err="1"/>
              <a:t>luand</a:t>
            </a:r>
            <a:r>
              <a:rPr lang="it-IT" altLang="en-US" sz="2400" dirty="0"/>
              <a:t> </a:t>
            </a:r>
            <a:r>
              <a:rPr lang="it-IT" altLang="en-US" sz="2400" dirty="0" err="1"/>
              <a:t>cele</a:t>
            </a:r>
            <a:r>
              <a:rPr lang="it-IT" altLang="en-US" sz="2400" dirty="0"/>
              <a:t> mai bune </a:t>
            </a:r>
            <a:r>
              <a:rPr lang="it-IT" altLang="en-US" sz="2400" dirty="0" err="1"/>
              <a:t>decizii</a:t>
            </a:r>
            <a:r>
              <a:rPr lang="it-IT" altLang="en-US" sz="2400" dirty="0"/>
              <a:t> </a:t>
            </a:r>
            <a:r>
              <a:rPr lang="it-IT" altLang="en-US" sz="2400" dirty="0" err="1"/>
              <a:t>privind</a:t>
            </a:r>
            <a:r>
              <a:rPr lang="it-IT" altLang="en-US" sz="2400" dirty="0"/>
              <a:t> </a:t>
            </a:r>
            <a:r>
              <a:rPr lang="it-IT" altLang="en-US" sz="2400" dirty="0" err="1"/>
              <a:t>raportul</a:t>
            </a:r>
            <a:r>
              <a:rPr lang="it-IT" altLang="en-US" sz="2400" dirty="0"/>
              <a:t> </a:t>
            </a:r>
            <a:r>
              <a:rPr lang="it-IT" altLang="en-US" sz="2400" dirty="0" err="1"/>
              <a:t>costuri-rezultate</a:t>
            </a:r>
            <a:r>
              <a:rPr lang="it-IT" altLang="en-US" sz="2400" dirty="0"/>
              <a:t> in </a:t>
            </a:r>
            <a:r>
              <a:rPr lang="it-IT" altLang="en-US" sz="2400" dirty="0" err="1"/>
              <a:t>ceea</a:t>
            </a:r>
            <a:r>
              <a:rPr lang="it-IT" altLang="en-US" sz="2400" dirty="0"/>
              <a:t> ce </a:t>
            </a:r>
            <a:r>
              <a:rPr lang="it-IT" altLang="en-US" sz="2400" dirty="0" err="1"/>
              <a:t>priveste</a:t>
            </a:r>
            <a:r>
              <a:rPr lang="it-IT" altLang="en-US" sz="2400" dirty="0"/>
              <a:t> </a:t>
            </a:r>
            <a:r>
              <a:rPr lang="it-IT" altLang="en-US" sz="2400" dirty="0" err="1"/>
              <a:t>deciziile</a:t>
            </a:r>
            <a:r>
              <a:rPr lang="it-IT" altLang="en-US" sz="2400" dirty="0"/>
              <a:t> de </a:t>
            </a:r>
            <a:r>
              <a:rPr lang="it-IT" altLang="en-US" sz="2400" dirty="0" err="1"/>
              <a:t>proiectare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it-IT" altLang="en-US" sz="2400" dirty="0" err="1"/>
              <a:t>Asigurarea</a:t>
            </a:r>
            <a:r>
              <a:rPr lang="it-IT" altLang="en-US" sz="2400" dirty="0"/>
              <a:t> </a:t>
            </a:r>
            <a:r>
              <a:rPr lang="it-IT" altLang="en-US" sz="2400" dirty="0" err="1"/>
              <a:t>calitatii</a:t>
            </a:r>
            <a:r>
              <a:rPr lang="it-IT" altLang="en-US" sz="2400" dirty="0"/>
              <a:t> </a:t>
            </a:r>
            <a:r>
              <a:rPr lang="it-IT" altLang="en-US" sz="2400" dirty="0" err="1"/>
              <a:t>produselor</a:t>
            </a:r>
            <a:r>
              <a:rPr lang="it-IT" altLang="en-US" sz="2400" dirty="0"/>
              <a:t> si </a:t>
            </a:r>
            <a:r>
              <a:rPr lang="it-IT" altLang="en-US" sz="2400" dirty="0" err="1"/>
              <a:t>serviciilor</a:t>
            </a:r>
            <a:r>
              <a:rPr lang="it-IT" altLang="en-US" sz="2400" dirty="0"/>
              <a:t> web</a:t>
            </a:r>
            <a:endParaRPr lang="ro-RO" altLang="en-US" sz="2400" dirty="0"/>
          </a:p>
          <a:p>
            <a:pPr>
              <a:spcAft>
                <a:spcPts val="600"/>
              </a:spcAft>
            </a:pPr>
            <a:endParaRPr lang="ro-RO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sp>
        <p:nvSpPr>
          <p:cNvPr id="14341" name="Footer Placeholder 4">
            <a:extLst>
              <a:ext uri="{FF2B5EF4-FFF2-40B4-BE49-F238E27FC236}">
                <a16:creationId xmlns:a16="http://schemas.microsoft.com/office/drawing/2014/main" id="{325CFB25-0FAB-7E46-B79E-8D0BBAD3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</a:rPr>
              <a:t>Programare Web– Curs 1</a:t>
            </a:r>
          </a:p>
        </p:txBody>
      </p:sp>
      <p:sp>
        <p:nvSpPr>
          <p:cNvPr id="19460" name="Slide Number Placeholder 5">
            <a:extLst>
              <a:ext uri="{FF2B5EF4-FFF2-40B4-BE49-F238E27FC236}">
                <a16:creationId xmlns:a16="http://schemas.microsoft.com/office/drawing/2014/main" id="{0E343EB0-848E-F745-A34F-AE838B83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26C534-C731-A044-B656-4CE1A61574F7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44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Date Placeholder 3">
            <a:extLst>
              <a:ext uri="{FF2B5EF4-FFF2-40B4-BE49-F238E27FC236}">
                <a16:creationId xmlns:a16="http://schemas.microsoft.com/office/drawing/2014/main" id="{6AEC61B2-E3E3-BC42-856D-3183B80B27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C212-B1BE-7844-9FBD-7D30CD92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0659" name="Slide Number Placeholder 5">
            <a:extLst>
              <a:ext uri="{FF2B5EF4-FFF2-40B4-BE49-F238E27FC236}">
                <a16:creationId xmlns:a16="http://schemas.microsoft.com/office/drawing/2014/main" id="{FD69DD86-F1B5-8A40-8759-CD6FC6B57D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E6EC67-6E10-FA4C-BB55-1A3FC49A1388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8326D-2067-864F-B7EB-C76064DC200B}"/>
              </a:ext>
            </a:extLst>
          </p:cNvPr>
          <p:cNvSpPr/>
          <p:nvPr/>
        </p:nvSpPr>
        <p:spPr>
          <a:xfrm>
            <a:off x="2363788" y="2814638"/>
            <a:ext cx="15240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resursa</a:t>
            </a:r>
            <a:r>
              <a:rPr lang="en-RO" baseline="-25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4A0583-9F86-074A-99C4-F5D5A8357CD4}"/>
              </a:ext>
            </a:extLst>
          </p:cNvPr>
          <p:cNvSpPr/>
          <p:nvPr/>
        </p:nvSpPr>
        <p:spPr>
          <a:xfrm>
            <a:off x="5219700" y="2205038"/>
            <a:ext cx="15240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resursa</a:t>
            </a:r>
            <a:r>
              <a:rPr lang="en-RO" baseline="-250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DFD2AE-ECE3-0D4B-BEDA-B625AD54FF2E}"/>
              </a:ext>
            </a:extLst>
          </p:cNvPr>
          <p:cNvSpPr/>
          <p:nvPr/>
        </p:nvSpPr>
        <p:spPr>
          <a:xfrm>
            <a:off x="8458200" y="2667000"/>
            <a:ext cx="15240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resursa</a:t>
            </a:r>
            <a:r>
              <a:rPr lang="en-RO" baseline="-250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F556C4-21A6-5F45-81AA-BDD223E8B97E}"/>
              </a:ext>
            </a:extLst>
          </p:cNvPr>
          <p:cNvSpPr/>
          <p:nvPr/>
        </p:nvSpPr>
        <p:spPr>
          <a:xfrm>
            <a:off x="4456113" y="5116513"/>
            <a:ext cx="15240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resursa</a:t>
            </a:r>
            <a:r>
              <a:rPr lang="en-RO" baseline="-25000" dirty="0"/>
              <a:t>4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A675781-5E03-FC4C-9B05-BDBE1716F826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3887788" y="2662238"/>
            <a:ext cx="1331912" cy="6096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D57BA4A-6175-5648-932D-434213CE92EA}"/>
              </a:ext>
            </a:extLst>
          </p:cNvPr>
          <p:cNvCxnSpPr>
            <a:cxnSpLocks/>
            <a:stCxn id="7" idx="4"/>
            <a:endCxn id="10" idx="2"/>
          </p:cNvCxnSpPr>
          <p:nvPr/>
        </p:nvCxnSpPr>
        <p:spPr>
          <a:xfrm rot="16200000" flipH="1">
            <a:off x="2868614" y="3986214"/>
            <a:ext cx="1844675" cy="13303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6E2608-E020-CF41-B0CE-27BFB1A3A8B8}"/>
              </a:ext>
            </a:extLst>
          </p:cNvPr>
          <p:cNvCxnSpPr>
            <a:cxnSpLocks/>
            <a:stCxn id="8" idx="6"/>
            <a:endCxn id="10" idx="6"/>
          </p:cNvCxnSpPr>
          <p:nvPr/>
        </p:nvCxnSpPr>
        <p:spPr>
          <a:xfrm flipH="1">
            <a:off x="5980114" y="2662239"/>
            <a:ext cx="763587" cy="2911475"/>
          </a:xfrm>
          <a:prstGeom prst="curvedConnector3">
            <a:avLst>
              <a:gd name="adj1" fmla="val -2993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60EB23E-91A0-AD4F-9F50-56FF90740E4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743700" y="2662238"/>
            <a:ext cx="1714500" cy="4619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668" name="TextBox 24">
            <a:extLst>
              <a:ext uri="{FF2B5EF4-FFF2-40B4-BE49-F238E27FC236}">
                <a16:creationId xmlns:a16="http://schemas.microsoft.com/office/drawing/2014/main" id="{AFA2B9BC-43E6-4744-9ED7-27D249F7F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114" y="2662239"/>
            <a:ext cx="606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RO" altLang="en-RO" sz="1600" b="1"/>
              <a:t>GET</a:t>
            </a:r>
          </a:p>
        </p:txBody>
      </p:sp>
      <p:sp>
        <p:nvSpPr>
          <p:cNvPr id="70669" name="TextBox 25">
            <a:extLst>
              <a:ext uri="{FF2B5EF4-FFF2-40B4-BE49-F238E27FC236}">
                <a16:creationId xmlns:a16="http://schemas.microsoft.com/office/drawing/2014/main" id="{7E4DCA5A-F9BE-EC43-96EE-2C49F0D91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314" y="4441825"/>
            <a:ext cx="6064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RO" altLang="en-RO" sz="1600" b="1"/>
              <a:t>GET</a:t>
            </a:r>
          </a:p>
        </p:txBody>
      </p:sp>
      <p:sp>
        <p:nvSpPr>
          <p:cNvPr id="70670" name="TextBox 26">
            <a:extLst>
              <a:ext uri="{FF2B5EF4-FFF2-40B4-BE49-F238E27FC236}">
                <a16:creationId xmlns:a16="http://schemas.microsoft.com/office/drawing/2014/main" id="{82E6C1F3-AE28-3A44-957F-3AB0B29E6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9825" y="2540000"/>
            <a:ext cx="7429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RO" altLang="en-RO" sz="1600" b="1"/>
              <a:t>POST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72DD86F-B930-5846-B9EA-0BABFFDCC3AF}"/>
              </a:ext>
            </a:extLst>
          </p:cNvPr>
          <p:cNvSpPr/>
          <p:nvPr/>
        </p:nvSpPr>
        <p:spPr>
          <a:xfrm>
            <a:off x="2363788" y="2001839"/>
            <a:ext cx="1524000" cy="7334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r</a:t>
            </a:r>
            <a:r>
              <a:rPr lang="en-RO" sz="1600" dirty="0"/>
              <a:t>eprezentare</a:t>
            </a:r>
            <a:r>
              <a:rPr lang="en-RO" sz="1600" baseline="-25000" dirty="0"/>
              <a:t>1</a:t>
            </a:r>
          </a:p>
          <a:p>
            <a:pPr algn="ctr">
              <a:defRPr/>
            </a:pPr>
            <a:r>
              <a:rPr lang="en-RO" sz="1600" dirty="0"/>
              <a:t>(HTML)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F349698-7B0D-7B40-BB2A-08AC10C6D317}"/>
              </a:ext>
            </a:extLst>
          </p:cNvPr>
          <p:cNvSpPr/>
          <p:nvPr/>
        </p:nvSpPr>
        <p:spPr>
          <a:xfrm>
            <a:off x="5218113" y="1427164"/>
            <a:ext cx="1524000" cy="7318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r</a:t>
            </a:r>
            <a:r>
              <a:rPr lang="en-RO" sz="1600" dirty="0"/>
              <a:t>eprezentare</a:t>
            </a:r>
            <a:r>
              <a:rPr lang="en-RO" sz="1600" baseline="-25000" dirty="0"/>
              <a:t>2</a:t>
            </a:r>
          </a:p>
          <a:p>
            <a:pPr algn="ctr">
              <a:defRPr/>
            </a:pPr>
            <a:r>
              <a:rPr lang="en-RO" sz="1600" dirty="0"/>
              <a:t>(HTML)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6B8BD58-73BB-D146-A17B-9B8781C335C3}"/>
              </a:ext>
            </a:extLst>
          </p:cNvPr>
          <p:cNvSpPr/>
          <p:nvPr/>
        </p:nvSpPr>
        <p:spPr>
          <a:xfrm>
            <a:off x="4456113" y="4327526"/>
            <a:ext cx="1524000" cy="7334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r</a:t>
            </a:r>
            <a:r>
              <a:rPr lang="en-RO" sz="1600" dirty="0"/>
              <a:t>eprezentare</a:t>
            </a:r>
            <a:r>
              <a:rPr lang="en-RO" sz="1600" baseline="-25000" dirty="0"/>
              <a:t>4</a:t>
            </a:r>
          </a:p>
          <a:p>
            <a:pPr algn="ctr">
              <a:defRPr/>
            </a:pPr>
            <a:r>
              <a:rPr lang="en-RO" sz="1600" dirty="0"/>
              <a:t>(Atom)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F8B7989-8E69-A949-A2AA-C9EEC4AB6F5D}"/>
              </a:ext>
            </a:extLst>
          </p:cNvPr>
          <p:cNvSpPr/>
          <p:nvPr/>
        </p:nvSpPr>
        <p:spPr>
          <a:xfrm>
            <a:off x="8458200" y="1866901"/>
            <a:ext cx="1524000" cy="7334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600" dirty="0"/>
              <a:t>r</a:t>
            </a:r>
            <a:r>
              <a:rPr lang="en-RO" sz="1600" dirty="0"/>
              <a:t>eprezentare</a:t>
            </a:r>
            <a:r>
              <a:rPr lang="en-RO" sz="1600" baseline="-25000" dirty="0"/>
              <a:t>3</a:t>
            </a:r>
          </a:p>
          <a:p>
            <a:pPr algn="ctr">
              <a:defRPr/>
            </a:pPr>
            <a:r>
              <a:rPr lang="en-RO" sz="1600" dirty="0"/>
              <a:t>(HTML)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22826E8-89C2-104B-8E1B-5133EDA12CE4}"/>
              </a:ext>
            </a:extLst>
          </p:cNvPr>
          <p:cNvSpPr/>
          <p:nvPr/>
        </p:nvSpPr>
        <p:spPr>
          <a:xfrm>
            <a:off x="2209801" y="1504950"/>
            <a:ext cx="1751013" cy="381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sz="1600" dirty="0"/>
              <a:t>http://blog.info/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AE7D48C-7702-3D44-87EC-17DA0B49CE17}"/>
              </a:ext>
            </a:extLst>
          </p:cNvPr>
          <p:cNvSpPr/>
          <p:nvPr/>
        </p:nvSpPr>
        <p:spPr>
          <a:xfrm>
            <a:off x="4799013" y="969963"/>
            <a:ext cx="2362200" cy="381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sz="1600" dirty="0"/>
              <a:t>http://blog.info/mesaj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686B9F0-E87B-5C4A-ABD4-8AD86DAA2796}"/>
              </a:ext>
            </a:extLst>
          </p:cNvPr>
          <p:cNvSpPr/>
          <p:nvPr/>
        </p:nvSpPr>
        <p:spPr>
          <a:xfrm>
            <a:off x="3975100" y="3856038"/>
            <a:ext cx="2516188" cy="381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sz="1600" dirty="0"/>
              <a:t>http://blog.info/stiri.xml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563747B-997A-ED4B-A25D-DE0CAC1A8786}"/>
              </a:ext>
            </a:extLst>
          </p:cNvPr>
          <p:cNvSpPr/>
          <p:nvPr/>
        </p:nvSpPr>
        <p:spPr>
          <a:xfrm>
            <a:off x="7489826" y="1393825"/>
            <a:ext cx="3025775" cy="381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sz="1600" dirty="0"/>
              <a:t>http://blog.info/mesaj/editor</a:t>
            </a:r>
          </a:p>
        </p:txBody>
      </p:sp>
    </p:spTree>
    <p:extLst>
      <p:ext uri="{BB962C8B-B14F-4D97-AF65-F5344CB8AC3E}">
        <p14:creationId xmlns:p14="http://schemas.microsoft.com/office/powerpoint/2010/main" val="2090941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672B-58FD-5448-B526-8525CAEC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RO" dirty="0"/>
              <a:t>rest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DA3E85F0-56FB-BB4D-A5A4-56C6CDF50A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RO" altLang="en-RO" sz="2800"/>
              <a:t>Transferul se realizează prin protocolul </a:t>
            </a:r>
            <a:r>
              <a:rPr lang="en-RO" altLang="en-RO" sz="2800" b="1"/>
              <a:t>HTTP</a:t>
            </a:r>
          </a:p>
          <a:p>
            <a:pPr>
              <a:lnSpc>
                <a:spcPct val="150000"/>
              </a:lnSpc>
            </a:pPr>
            <a:r>
              <a:rPr lang="en-RO" altLang="en-RO" sz="2800"/>
              <a:t>Reprezentarea este modelată conform unui format (e.g., </a:t>
            </a:r>
            <a:r>
              <a:rPr lang="en-RO" altLang="en-RO" sz="2800" b="1"/>
              <a:t>JSON</a:t>
            </a:r>
            <a:r>
              <a:rPr lang="en-RO" altLang="en-RO" sz="2800"/>
              <a:t> sau </a:t>
            </a:r>
            <a:r>
              <a:rPr lang="en-RO" altLang="en-RO" sz="2800" b="1"/>
              <a:t>XML</a:t>
            </a:r>
            <a:r>
              <a:rPr lang="en-RO" altLang="en-RO" sz="2800"/>
              <a:t>) și indicată prin tipuri </a:t>
            </a:r>
            <a:r>
              <a:rPr lang="en-RO" altLang="en-RO" sz="2800" b="1"/>
              <a:t>MIME</a:t>
            </a:r>
            <a:r>
              <a:rPr lang="en-RO" altLang="en-RO" sz="2800"/>
              <a:t> (</a:t>
            </a:r>
            <a:r>
              <a:rPr lang="en-RO" altLang="en-RO" sz="2800" b="1"/>
              <a:t>media types</a:t>
            </a:r>
            <a:r>
              <a:rPr lang="en-RO" altLang="en-RO" sz="2800"/>
              <a:t>)</a:t>
            </a:r>
          </a:p>
          <a:p>
            <a:pPr>
              <a:lnSpc>
                <a:spcPct val="150000"/>
              </a:lnSpc>
            </a:pPr>
            <a:r>
              <a:rPr lang="en-RO" altLang="en-RO" sz="2800"/>
              <a:t>Adresabilitatea se rezolvă via </a:t>
            </a:r>
            <a:r>
              <a:rPr lang="en-RO" altLang="en-RO" sz="2800" b="1"/>
              <a:t>URL</a:t>
            </a:r>
          </a:p>
        </p:txBody>
      </p:sp>
      <p:sp>
        <p:nvSpPr>
          <p:cNvPr id="71683" name="Date Placeholder 3">
            <a:extLst>
              <a:ext uri="{FF2B5EF4-FFF2-40B4-BE49-F238E27FC236}">
                <a16:creationId xmlns:a16="http://schemas.microsoft.com/office/drawing/2014/main" id="{C571E8FA-DB3A-CE47-9947-106C95C162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7B90-DF9F-F94E-8BF9-9F541842F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1685" name="Slide Number Placeholder 5">
            <a:extLst>
              <a:ext uri="{FF2B5EF4-FFF2-40B4-BE49-F238E27FC236}">
                <a16:creationId xmlns:a16="http://schemas.microsoft.com/office/drawing/2014/main" id="{489DEF5E-D755-E441-A71D-545C16BA90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F84672-189C-A646-856A-71DE28ED0619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68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7AE8-2F98-194A-AE86-B7EEC22D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RO" dirty="0"/>
              <a:t>rest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1094E5CE-DFA0-BB42-8925-A00FBE62B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4128" y="1874521"/>
            <a:ext cx="9720073" cy="4023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RO" altLang="en-RO" sz="2400" dirty="0"/>
              <a:t>Aplicațiile care invocă funcționalități (servicii) consumă reprezentări de resurse – în stilul </a:t>
            </a:r>
            <a:r>
              <a:rPr lang="en-RO" altLang="en-RO" sz="2400" i="1" dirty="0"/>
              <a:t>pull</a:t>
            </a:r>
          </a:p>
          <a:p>
            <a:pPr>
              <a:lnSpc>
                <a:spcPct val="150000"/>
              </a:lnSpc>
            </a:pPr>
            <a:r>
              <a:rPr lang="en-RO" altLang="en-RO" sz="2400" dirty="0"/>
              <a:t>Fiecare cerere este considerată independentă, fără a se lua în considerare contextul</a:t>
            </a:r>
          </a:p>
          <a:p>
            <a:pPr>
              <a:lnSpc>
                <a:spcPct val="150000"/>
              </a:lnSpc>
            </a:pPr>
            <a:endParaRPr lang="en-RO" altLang="en-RO" sz="2400" dirty="0"/>
          </a:p>
          <a:p>
            <a:pPr>
              <a:lnSpc>
                <a:spcPct val="150000"/>
              </a:lnSpc>
            </a:pPr>
            <a:r>
              <a:rPr lang="en-RO" altLang="en-RO" sz="2400" dirty="0"/>
              <a:t>Reprezentările de resurse pot fi stocate temporar</a:t>
            </a:r>
          </a:p>
        </p:txBody>
      </p:sp>
      <p:sp>
        <p:nvSpPr>
          <p:cNvPr id="72707" name="Date Placeholder 3">
            <a:extLst>
              <a:ext uri="{FF2B5EF4-FFF2-40B4-BE49-F238E27FC236}">
                <a16:creationId xmlns:a16="http://schemas.microsoft.com/office/drawing/2014/main" id="{A25E497F-52F1-0A4D-8CCC-BA1EACF0FE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DD857-60BE-2342-A996-7F574DC1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2709" name="Slide Number Placeholder 5">
            <a:extLst>
              <a:ext uri="{FF2B5EF4-FFF2-40B4-BE49-F238E27FC236}">
                <a16:creationId xmlns:a16="http://schemas.microsoft.com/office/drawing/2014/main" id="{B50B8F56-B536-F244-822F-67271FFBD5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341D97-6ACB-884C-A041-930B3F71A023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2710" name="TextBox 6">
            <a:extLst>
              <a:ext uri="{FF2B5EF4-FFF2-40B4-BE49-F238E27FC236}">
                <a16:creationId xmlns:a16="http://schemas.microsoft.com/office/drawing/2014/main" id="{E9DEE077-AEA5-B74E-95F6-EDAF1769D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752" y="4357027"/>
            <a:ext cx="2549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RO" sz="2400" b="1" dirty="0">
                <a:solidFill>
                  <a:srgbClr val="FF0000"/>
                </a:solidFill>
              </a:rPr>
              <a:t>S</a:t>
            </a:r>
            <a:r>
              <a:rPr lang="en-RO" altLang="en-RO" sz="2400" b="1" dirty="0">
                <a:solidFill>
                  <a:srgbClr val="FF0000"/>
                </a:solidFill>
              </a:rPr>
              <a:t>tateless server</a:t>
            </a:r>
          </a:p>
        </p:txBody>
      </p:sp>
      <p:sp>
        <p:nvSpPr>
          <p:cNvPr id="72711" name="TextBox 7">
            <a:extLst>
              <a:ext uri="{FF2B5EF4-FFF2-40B4-BE49-F238E27FC236}">
                <a16:creationId xmlns:a16="http://schemas.microsoft.com/office/drawing/2014/main" id="{52919D9A-7B57-8F4E-8659-534E2BA46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3778" y="5863733"/>
            <a:ext cx="1397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o-RO" altLang="en-RO" sz="2400" b="1" dirty="0" err="1">
                <a:solidFill>
                  <a:srgbClr val="FF0000"/>
                </a:solidFill>
              </a:rPr>
              <a:t>Caching</a:t>
            </a:r>
            <a:endParaRPr lang="en-RO" altLang="en-RO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90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Date Placeholder 3">
            <a:extLst>
              <a:ext uri="{FF2B5EF4-FFF2-40B4-BE49-F238E27FC236}">
                <a16:creationId xmlns:a16="http://schemas.microsoft.com/office/drawing/2014/main" id="{E9D0DDB8-347A-284C-A4C3-7858D24677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CE0FA-92CE-0443-A951-54B2C83E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3731" name="Slide Number Placeholder 5">
            <a:extLst>
              <a:ext uri="{FF2B5EF4-FFF2-40B4-BE49-F238E27FC236}">
                <a16:creationId xmlns:a16="http://schemas.microsoft.com/office/drawing/2014/main" id="{8FE52A15-E29D-394A-9580-EB7E3A715D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977161-0956-E648-8286-E6351BD454E9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478304-37E5-2D45-AB18-E473F5EBBB87}"/>
              </a:ext>
            </a:extLst>
          </p:cNvPr>
          <p:cNvSpPr/>
          <p:nvPr/>
        </p:nvSpPr>
        <p:spPr>
          <a:xfrm>
            <a:off x="2362200" y="1219200"/>
            <a:ext cx="1524000" cy="1981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RO"/>
          </a:p>
        </p:txBody>
      </p:sp>
      <p:pic>
        <p:nvPicPr>
          <p:cNvPr id="73733" name="Graphic 8" descr="Database">
            <a:extLst>
              <a:ext uri="{FF2B5EF4-FFF2-40B4-BE49-F238E27FC236}">
                <a16:creationId xmlns:a16="http://schemas.microsoft.com/office/drawing/2014/main" id="{96A54735-0AEA-784F-B028-4D302C8E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19907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TextBox 9">
            <a:extLst>
              <a:ext uri="{FF2B5EF4-FFF2-40B4-BE49-F238E27FC236}">
                <a16:creationId xmlns:a16="http://schemas.microsoft.com/office/drawing/2014/main" id="{6CCF6A4B-18AE-5B4A-82F0-D602D59D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850" y="13716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RO" altLang="en-RO" sz="1800"/>
              <a:t>Client</a:t>
            </a:r>
          </a:p>
        </p:txBody>
      </p:sp>
      <p:sp>
        <p:nvSpPr>
          <p:cNvPr id="73735" name="TextBox 10">
            <a:extLst>
              <a:ext uri="{FF2B5EF4-FFF2-40B4-BE49-F238E27FC236}">
                <a16:creationId xmlns:a16="http://schemas.microsoft.com/office/drawing/2014/main" id="{58E61E38-EC14-2744-B482-A5C220840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4150" y="2720975"/>
            <a:ext cx="852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RO" altLang="en-RO" sz="1800"/>
              <a:t>Cache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B9610-2250-A940-A77A-492981994D3A}"/>
              </a:ext>
            </a:extLst>
          </p:cNvPr>
          <p:cNvSpPr/>
          <p:nvPr/>
        </p:nvSpPr>
        <p:spPr>
          <a:xfrm>
            <a:off x="2438400" y="4017963"/>
            <a:ext cx="1524000" cy="1981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RO"/>
          </a:p>
        </p:txBody>
      </p:sp>
      <p:pic>
        <p:nvPicPr>
          <p:cNvPr id="73737" name="Graphic 12" descr="Database">
            <a:extLst>
              <a:ext uri="{FF2B5EF4-FFF2-40B4-BE49-F238E27FC236}">
                <a16:creationId xmlns:a16="http://schemas.microsoft.com/office/drawing/2014/main" id="{3B3D3AD3-33EE-A644-8ED1-509EB4463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3" y="47894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8" name="TextBox 13">
            <a:extLst>
              <a:ext uri="{FF2B5EF4-FFF2-40B4-BE49-F238E27FC236}">
                <a16:creationId xmlns:a16="http://schemas.microsoft.com/office/drawing/2014/main" id="{AB485939-1BAD-564F-9CB2-1D5D7727B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0" y="4170363"/>
            <a:ext cx="774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RO" altLang="en-RO" sz="1800"/>
              <a:t>Client</a:t>
            </a:r>
          </a:p>
        </p:txBody>
      </p:sp>
      <p:sp>
        <p:nvSpPr>
          <p:cNvPr id="73739" name="TextBox 14">
            <a:extLst>
              <a:ext uri="{FF2B5EF4-FFF2-40B4-BE49-F238E27FC236}">
                <a16:creationId xmlns:a16="http://schemas.microsoft.com/office/drawing/2014/main" id="{A215657A-3022-A34C-887A-3CB337B64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350" y="5518150"/>
            <a:ext cx="852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RO" altLang="en-RO" sz="1800"/>
              <a:t>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B5737-6191-B44D-8188-0B2A64F68E96}"/>
              </a:ext>
            </a:extLst>
          </p:cNvPr>
          <p:cNvSpPr/>
          <p:nvPr/>
        </p:nvSpPr>
        <p:spPr>
          <a:xfrm rot="5400000" flipH="1" flipV="1">
            <a:off x="7282657" y="3058320"/>
            <a:ext cx="4310063" cy="993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sz="2400" dirty="0"/>
              <a:t>Stateless server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E33BC2-EFE8-024F-91D5-9E53E21D084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3886200" y="2209800"/>
            <a:ext cx="5054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D08FB9-C97D-3F47-A842-FB23F02E90A9}"/>
              </a:ext>
            </a:extLst>
          </p:cNvPr>
          <p:cNvCxnSpPr>
            <a:cxnSpLocks/>
          </p:cNvCxnSpPr>
          <p:nvPr/>
        </p:nvCxnSpPr>
        <p:spPr>
          <a:xfrm flipH="1">
            <a:off x="3984626" y="5049838"/>
            <a:ext cx="4956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743" name="Rectangle 23">
            <a:extLst>
              <a:ext uri="{FF2B5EF4-FFF2-40B4-BE49-F238E27FC236}">
                <a16:creationId xmlns:a16="http://schemas.microsoft.com/office/drawing/2014/main" id="{D05ED380-6971-CB4C-ABED-E4CAAEE3D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371601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RO" sz="1800"/>
              <a:t>(1) fiecare cerere trebuie să conțină toate informațiile necesare procesării</a:t>
            </a:r>
            <a:endParaRPr lang="en-RO" altLang="en-RO" sz="1800"/>
          </a:p>
        </p:txBody>
      </p:sp>
      <p:sp>
        <p:nvSpPr>
          <p:cNvPr id="73744" name="Rectangle 24">
            <a:extLst>
              <a:ext uri="{FF2B5EF4-FFF2-40B4-BE49-F238E27FC236}">
                <a16:creationId xmlns:a16="http://schemas.microsoft.com/office/drawing/2014/main" id="{CBCD1BAC-C96D-B142-BBE1-487EB8F85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200401"/>
            <a:ext cx="2927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RO" sz="1800"/>
              <a:t>(2) contextul activităților nu e stocat de server</a:t>
            </a:r>
            <a:endParaRPr lang="en-RO" altLang="en-RO" sz="1800"/>
          </a:p>
        </p:txBody>
      </p:sp>
      <p:sp>
        <p:nvSpPr>
          <p:cNvPr id="73745" name="Rectangle 25">
            <a:extLst>
              <a:ext uri="{FF2B5EF4-FFF2-40B4-BE49-F238E27FC236}">
                <a16:creationId xmlns:a16="http://schemas.microsoft.com/office/drawing/2014/main" id="{E15468E3-9987-D947-ADE4-E423395D5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0675" y="4349751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RO" sz="1800"/>
              <a:t>(3) clientul are dreptul să reutilizeze datele recepționate</a:t>
            </a:r>
            <a:endParaRPr lang="en-RO" altLang="en-RO" sz="1800"/>
          </a:p>
        </p:txBody>
      </p:sp>
    </p:spTree>
    <p:extLst>
      <p:ext uri="{BB962C8B-B14F-4D97-AF65-F5344CB8AC3E}">
        <p14:creationId xmlns:p14="http://schemas.microsoft.com/office/powerpoint/2010/main" val="1801149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0E2B-CA64-B341-8848-8E8D5737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o-RO" altLang="en-US"/>
              <a:t>Stocarea pe partea de server</a:t>
            </a:r>
            <a:endParaRPr lang="en-GB" altLang="en-US"/>
          </a:p>
        </p:txBody>
      </p:sp>
      <p:sp>
        <p:nvSpPr>
          <p:cNvPr id="74754" name="Content Placeholder 2">
            <a:extLst>
              <a:ext uri="{FF2B5EF4-FFF2-40B4-BE49-F238E27FC236}">
                <a16:creationId xmlns:a16="http://schemas.microsoft.com/office/drawing/2014/main" id="{2EA18C45-E7D6-5A4C-9FFA-B9C414A0B6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o-RO" altLang="en-US" sz="2400"/>
              <a:t>Cum se opt menține </a:t>
            </a:r>
            <a:r>
              <a:rPr lang="ro-RO" altLang="en-US" sz="2400" i="1"/>
              <a:t>persistente</a:t>
            </a:r>
            <a:r>
              <a:rPr lang="ro-RO" altLang="en-US" sz="2400"/>
              <a:t> datele pentru mai multe cereri HTTP provenite din partea unui același utilizator</a:t>
            </a:r>
            <a:r>
              <a:rPr lang="en-US" altLang="en-US" sz="2400"/>
              <a:t>?</a:t>
            </a:r>
          </a:p>
          <a:p>
            <a:pPr lvl="1"/>
            <a:r>
              <a:rPr lang="ro-RO" altLang="en-US" sz="2000"/>
              <a:t>Datele pot fi incluse (embedded) în URL, cookie, sau variabile/câmpuri ascunse în formulare</a:t>
            </a:r>
          </a:p>
          <a:p>
            <a:pPr lvl="1"/>
            <a:r>
              <a:rPr lang="ro-RO" altLang="en-US" sz="2000"/>
              <a:t>Mai bine: Stocăm datele pe server și includem în cereri doar handlere (adevărul e cunoscut doar de server, programul devine defensiv)</a:t>
            </a:r>
            <a:endParaRPr lang="en-US" altLang="en-US" sz="2000"/>
          </a:p>
          <a:p>
            <a:r>
              <a:rPr lang="ro-RO" altLang="en-US" sz="2400"/>
              <a:t>De ce e mai bine să stocăm datele pe </a:t>
            </a:r>
            <a:r>
              <a:rPr lang="en-US" altLang="en-US" sz="2400"/>
              <a:t>server?</a:t>
            </a:r>
          </a:p>
          <a:p>
            <a:pPr lvl="1"/>
            <a:r>
              <a:rPr lang="ro-RO" altLang="en-US" sz="2000"/>
              <a:t>Clienții nu sunt de încredere, dimensiunea datelor….</a:t>
            </a:r>
          </a:p>
          <a:p>
            <a:pPr lvl="1"/>
            <a:r>
              <a:rPr lang="ro-RO" altLang="en-US" sz="2000"/>
              <a:t>Handlerul poate fi semnat criptografic, poate avea un termen de expirare, etc. (un client nu poate falsifica datele)</a:t>
            </a:r>
          </a:p>
          <a:p>
            <a:endParaRPr lang="en-US" altLang="en-US" sz="2400"/>
          </a:p>
          <a:p>
            <a:endParaRPr lang="en-GB" altLang="en-US" sz="3600"/>
          </a:p>
        </p:txBody>
      </p:sp>
      <p:sp>
        <p:nvSpPr>
          <p:cNvPr id="74755" name="Date Placeholder 3">
            <a:extLst>
              <a:ext uri="{FF2B5EF4-FFF2-40B4-BE49-F238E27FC236}">
                <a16:creationId xmlns:a16="http://schemas.microsoft.com/office/drawing/2014/main" id="{37582A76-8B15-E549-B7F2-2BD37ADA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8149A-A8BD-C84F-B2B9-17910F7C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4757" name="Slide Number Placeholder 5">
            <a:extLst>
              <a:ext uri="{FF2B5EF4-FFF2-40B4-BE49-F238E27FC236}">
                <a16:creationId xmlns:a16="http://schemas.microsoft.com/office/drawing/2014/main" id="{90911CA2-10B9-F64A-9313-D9108195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6ED2E8-4E88-C44E-B5D9-FAE9861A49EB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87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55F3E-3CB2-9C42-906F-8D2E94826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RO" dirty="0"/>
              <a:t>rest</a:t>
            </a:r>
          </a:p>
        </p:txBody>
      </p:sp>
      <p:sp>
        <p:nvSpPr>
          <p:cNvPr id="75778" name="Content Placeholder 2">
            <a:extLst>
              <a:ext uri="{FF2B5EF4-FFF2-40B4-BE49-F238E27FC236}">
                <a16:creationId xmlns:a16="http://schemas.microsoft.com/office/drawing/2014/main" id="{5529C7BC-D6E7-9D47-964B-D7A115C701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49335" y="1058863"/>
            <a:ext cx="8382000" cy="488950"/>
          </a:xfrm>
        </p:spPr>
        <p:txBody>
          <a:bodyPr/>
          <a:lstStyle/>
          <a:p>
            <a:r>
              <a:rPr lang="en-GB" altLang="en-RO" sz="2400"/>
              <a:t>L</a:t>
            </a:r>
            <a:r>
              <a:rPr lang="en-RO" altLang="en-RO" sz="2400"/>
              <a:t>ayered system: </a:t>
            </a:r>
            <a:r>
              <a:rPr lang="en-GB" altLang="en-RO" sz="2400"/>
              <a:t>Aplicația Web dezvoltată va fi stratificată</a:t>
            </a:r>
            <a:endParaRPr lang="en-RO" altLang="en-RO" sz="2400"/>
          </a:p>
        </p:txBody>
      </p:sp>
      <p:sp>
        <p:nvSpPr>
          <p:cNvPr id="75779" name="Date Placeholder 3">
            <a:extLst>
              <a:ext uri="{FF2B5EF4-FFF2-40B4-BE49-F238E27FC236}">
                <a16:creationId xmlns:a16="http://schemas.microsoft.com/office/drawing/2014/main" id="{B024C550-6E76-9D40-829F-05AD6BD6AA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20E55-69CD-F442-AEB4-CCFFE007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5781" name="Slide Number Placeholder 5">
            <a:extLst>
              <a:ext uri="{FF2B5EF4-FFF2-40B4-BE49-F238E27FC236}">
                <a16:creationId xmlns:a16="http://schemas.microsoft.com/office/drawing/2014/main" id="{DFD90F20-4257-AE4B-9443-1D39F0FA92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D2F808-5993-284D-846E-D28344DFAE9A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9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FC6279-251C-B649-B061-75B3E67C3E29}"/>
              </a:ext>
            </a:extLst>
          </p:cNvPr>
          <p:cNvSpPr/>
          <p:nvPr/>
        </p:nvSpPr>
        <p:spPr>
          <a:xfrm>
            <a:off x="2576322" y="3330575"/>
            <a:ext cx="1112838" cy="1295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client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939247E5-3F8C-C440-A356-957E382AF443}"/>
              </a:ext>
            </a:extLst>
          </p:cNvPr>
          <p:cNvSpPr/>
          <p:nvPr/>
        </p:nvSpPr>
        <p:spPr>
          <a:xfrm>
            <a:off x="4036822" y="3429000"/>
            <a:ext cx="1289050" cy="108585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firewall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73A57AB-20A4-2249-B41B-BB12ECF18A4C}"/>
              </a:ext>
            </a:extLst>
          </p:cNvPr>
          <p:cNvSpPr/>
          <p:nvPr/>
        </p:nvSpPr>
        <p:spPr>
          <a:xfrm>
            <a:off x="5529072" y="3441700"/>
            <a:ext cx="1600200" cy="1085850"/>
          </a:xfrm>
          <a:prstGeom prst="parallelogram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RO" dirty="0"/>
              <a:t>gateway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6DC94AF-9088-D146-BE2E-B9CCF4BBBEFE}"/>
              </a:ext>
            </a:extLst>
          </p:cNvPr>
          <p:cNvSpPr/>
          <p:nvPr/>
        </p:nvSpPr>
        <p:spPr>
          <a:xfrm>
            <a:off x="9529572" y="1825625"/>
            <a:ext cx="16002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S</a:t>
            </a:r>
            <a:r>
              <a:rPr lang="en-RO" dirty="0"/>
              <a:t>tateless server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55ACAE-7AF2-0E48-9EED-B2B52788CEEA}"/>
              </a:ext>
            </a:extLst>
          </p:cNvPr>
          <p:cNvSpPr/>
          <p:nvPr/>
        </p:nvSpPr>
        <p:spPr>
          <a:xfrm>
            <a:off x="9567672" y="3397250"/>
            <a:ext cx="16002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S</a:t>
            </a:r>
            <a:r>
              <a:rPr lang="en-RO" dirty="0"/>
              <a:t>tateless server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CCC1586-901C-224B-8CC4-A4029D11189B}"/>
              </a:ext>
            </a:extLst>
          </p:cNvPr>
          <p:cNvSpPr/>
          <p:nvPr/>
        </p:nvSpPr>
        <p:spPr>
          <a:xfrm>
            <a:off x="9529572" y="4970463"/>
            <a:ext cx="1600200" cy="990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S</a:t>
            </a:r>
            <a:r>
              <a:rPr lang="en-RO" dirty="0"/>
              <a:t>tateless server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28B9F4-D212-5744-8882-8BEAB6345200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3689160" y="3971925"/>
            <a:ext cx="347662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C4DD9F-9E52-6447-8874-DB2A7B80AEA7}"/>
              </a:ext>
            </a:extLst>
          </p:cNvPr>
          <p:cNvCxnSpPr>
            <a:cxnSpLocks/>
            <a:stCxn id="8" idx="1"/>
            <a:endCxn id="9" idx="5"/>
          </p:cNvCxnSpPr>
          <p:nvPr/>
        </p:nvCxnSpPr>
        <p:spPr>
          <a:xfrm>
            <a:off x="5325873" y="3971925"/>
            <a:ext cx="339725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979DAC-C69E-6442-8E79-D3916EA9EEDD}"/>
              </a:ext>
            </a:extLst>
          </p:cNvPr>
          <p:cNvCxnSpPr>
            <a:cxnSpLocks/>
            <a:stCxn id="9" idx="2"/>
            <a:endCxn id="25" idx="2"/>
          </p:cNvCxnSpPr>
          <p:nvPr/>
        </p:nvCxnSpPr>
        <p:spPr>
          <a:xfrm flipV="1">
            <a:off x="6992747" y="3978275"/>
            <a:ext cx="319088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D5C599-F0EA-DB4C-B06B-F1448B668BB5}"/>
              </a:ext>
            </a:extLst>
          </p:cNvPr>
          <p:cNvCxnSpPr>
            <a:cxnSpLocks/>
            <a:stCxn id="25" idx="1"/>
            <a:endCxn id="11" idx="1"/>
          </p:cNvCxnSpPr>
          <p:nvPr/>
        </p:nvCxnSpPr>
        <p:spPr>
          <a:xfrm flipV="1">
            <a:off x="8912036" y="2320925"/>
            <a:ext cx="617537" cy="165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Hexagon 24">
            <a:extLst>
              <a:ext uri="{FF2B5EF4-FFF2-40B4-BE49-F238E27FC236}">
                <a16:creationId xmlns:a16="http://schemas.microsoft.com/office/drawing/2014/main" id="{E4C573B0-A6BD-B14C-8910-C695971447DE}"/>
              </a:ext>
            </a:extLst>
          </p:cNvPr>
          <p:cNvSpPr/>
          <p:nvPr/>
        </p:nvSpPr>
        <p:spPr>
          <a:xfrm>
            <a:off x="7311835" y="3429000"/>
            <a:ext cx="1600200" cy="1098550"/>
          </a:xfrm>
          <a:prstGeom prst="hex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/>
              <a:t>l</a:t>
            </a:r>
            <a:r>
              <a:rPr lang="en-RO" dirty="0"/>
              <a:t>oad balancer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F9722C-4B95-8844-88AB-32C9609D273D}"/>
              </a:ext>
            </a:extLst>
          </p:cNvPr>
          <p:cNvCxnSpPr>
            <a:cxnSpLocks/>
            <a:stCxn id="25" idx="1"/>
            <a:endCxn id="12" idx="1"/>
          </p:cNvCxnSpPr>
          <p:nvPr/>
        </p:nvCxnSpPr>
        <p:spPr>
          <a:xfrm flipV="1">
            <a:off x="8912036" y="3892551"/>
            <a:ext cx="655637" cy="8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BC587C-909A-474A-8C34-B6EAFFEF237E}"/>
              </a:ext>
            </a:extLst>
          </p:cNvPr>
          <p:cNvCxnSpPr>
            <a:cxnSpLocks/>
            <a:stCxn id="25" idx="1"/>
            <a:endCxn id="13" idx="1"/>
          </p:cNvCxnSpPr>
          <p:nvPr/>
        </p:nvCxnSpPr>
        <p:spPr>
          <a:xfrm>
            <a:off x="8912036" y="3978275"/>
            <a:ext cx="617537" cy="1487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loud Callout 35">
            <a:extLst>
              <a:ext uri="{FF2B5EF4-FFF2-40B4-BE49-F238E27FC236}">
                <a16:creationId xmlns:a16="http://schemas.microsoft.com/office/drawing/2014/main" id="{2C63496D-0E07-A640-83B3-546A62A4287D}"/>
              </a:ext>
            </a:extLst>
          </p:cNvPr>
          <p:cNvSpPr/>
          <p:nvPr/>
        </p:nvSpPr>
        <p:spPr>
          <a:xfrm>
            <a:off x="3052572" y="1731964"/>
            <a:ext cx="3276600" cy="1271587"/>
          </a:xfrm>
          <a:prstGeom prst="cloudCallout">
            <a:avLst>
              <a:gd name="adj1" fmla="val -26423"/>
              <a:gd name="adj2" fmla="val 110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rgbClr val="FF0000"/>
                </a:solidFill>
              </a:rPr>
              <a:t>f</a:t>
            </a:r>
            <a:r>
              <a:rPr lang="en-RO" dirty="0">
                <a:solidFill>
                  <a:srgbClr val="FF0000"/>
                </a:solidFill>
              </a:rPr>
              <a:t>iecare strat oferă servicii stratelor vecine</a:t>
            </a:r>
          </a:p>
        </p:txBody>
      </p:sp>
      <p:sp>
        <p:nvSpPr>
          <p:cNvPr id="37" name="Cloud Callout 36">
            <a:extLst>
              <a:ext uri="{FF2B5EF4-FFF2-40B4-BE49-F238E27FC236}">
                <a16:creationId xmlns:a16="http://schemas.microsoft.com/office/drawing/2014/main" id="{0E13E104-62C7-5C41-A7DA-745A07FE56DE}"/>
              </a:ext>
            </a:extLst>
          </p:cNvPr>
          <p:cNvSpPr/>
          <p:nvPr/>
        </p:nvSpPr>
        <p:spPr>
          <a:xfrm>
            <a:off x="3890772" y="5027614"/>
            <a:ext cx="3276600" cy="1271587"/>
          </a:xfrm>
          <a:prstGeom prst="cloudCallout">
            <a:avLst>
              <a:gd name="adj1" fmla="val -4357"/>
              <a:gd name="adj2" fmla="val -124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o-RO" dirty="0">
                <a:solidFill>
                  <a:srgbClr val="FF0000"/>
                </a:solidFill>
              </a:rPr>
              <a:t>un strat nu poate „vedea” </a:t>
            </a:r>
            <a:r>
              <a:rPr lang="ro-RO" dirty="0" err="1">
                <a:solidFill>
                  <a:srgbClr val="FF0000"/>
                </a:solidFill>
              </a:rPr>
              <a:t>strate</a:t>
            </a:r>
            <a:r>
              <a:rPr lang="ro-RO" dirty="0">
                <a:solidFill>
                  <a:srgbClr val="FF0000"/>
                </a:solidFill>
              </a:rPr>
              <a:t> neînvecinate</a:t>
            </a:r>
            <a:endParaRPr lang="en-RO" dirty="0">
              <a:solidFill>
                <a:srgbClr val="FF0000"/>
              </a:solidFill>
            </a:endParaRPr>
          </a:p>
        </p:txBody>
      </p:sp>
      <p:sp>
        <p:nvSpPr>
          <p:cNvPr id="38" name="Cloud Callout 37">
            <a:extLst>
              <a:ext uri="{FF2B5EF4-FFF2-40B4-BE49-F238E27FC236}">
                <a16:creationId xmlns:a16="http://schemas.microsoft.com/office/drawing/2014/main" id="{953D6A2D-9B39-674C-B24E-01DC7612D2AD}"/>
              </a:ext>
            </a:extLst>
          </p:cNvPr>
          <p:cNvSpPr/>
          <p:nvPr/>
        </p:nvSpPr>
        <p:spPr>
          <a:xfrm>
            <a:off x="6786373" y="1841500"/>
            <a:ext cx="2589213" cy="1314450"/>
          </a:xfrm>
          <a:prstGeom prst="cloudCallout">
            <a:avLst>
              <a:gd name="adj1" fmla="val 687"/>
              <a:gd name="adj2" fmla="val 89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o-RO" dirty="0">
                <a:solidFill>
                  <a:srgbClr val="FF0000"/>
                </a:solidFill>
              </a:rPr>
              <a:t>asigurarea performanței / fiabilității</a:t>
            </a:r>
            <a:endParaRPr lang="en-R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61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D3A3-BC81-3D48-B4A8-53DB465C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RO" dirty="0"/>
              <a:t>rest: exemplu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6B4373E5-4A89-7141-8B04-8EACBCD783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02664" y="1769579"/>
            <a:ext cx="8763000" cy="5334000"/>
          </a:xfrm>
        </p:spPr>
        <p:txBody>
          <a:bodyPr/>
          <a:lstStyle/>
          <a:p>
            <a:r>
              <a:rPr lang="en-GB" altLang="en-RO" sz="2800" dirty="0" err="1"/>
              <a:t>Implementarea</a:t>
            </a:r>
            <a:r>
              <a:rPr lang="en-GB" altLang="en-RO" sz="2800" dirty="0"/>
              <a:t> </a:t>
            </a:r>
            <a:r>
              <a:rPr lang="en-GB" altLang="en-RO" sz="2800" dirty="0" err="1"/>
              <a:t>unui</a:t>
            </a:r>
            <a:r>
              <a:rPr lang="en-GB" altLang="en-RO" sz="2800" dirty="0"/>
              <a:t> </a:t>
            </a:r>
            <a:r>
              <a:rPr lang="en-GB" altLang="en-RO" sz="2800" dirty="0" err="1"/>
              <a:t>magazin</a:t>
            </a:r>
            <a:r>
              <a:rPr lang="en-GB" altLang="en-RO" sz="2800" dirty="0"/>
              <a:t> </a:t>
            </a:r>
            <a:r>
              <a:rPr lang="en-GB" altLang="en-RO" sz="2800" i="1" dirty="0"/>
              <a:t>on-line </a:t>
            </a:r>
            <a:r>
              <a:rPr lang="en-GB" altLang="en-RO" sz="2800" dirty="0" err="1"/>
              <a:t>oferind</a:t>
            </a:r>
            <a:r>
              <a:rPr lang="en-GB" altLang="en-RO" sz="2800" dirty="0"/>
              <a:t> </a:t>
            </a:r>
            <a:r>
              <a:rPr lang="en-GB" altLang="en-RO" sz="2800" dirty="0" err="1"/>
              <a:t>dulciuri</a:t>
            </a:r>
            <a:endParaRPr lang="en-GB" altLang="en-RO" sz="2800" dirty="0"/>
          </a:p>
          <a:p>
            <a:r>
              <a:rPr lang="en-GB" altLang="en-RO" sz="2800" dirty="0" err="1"/>
              <a:t>Tipuri</a:t>
            </a:r>
            <a:r>
              <a:rPr lang="en-GB" altLang="en-RO" sz="2800" dirty="0"/>
              <a:t> de </a:t>
            </a:r>
            <a:r>
              <a:rPr lang="en-GB" altLang="en-RO" sz="2800" dirty="0" err="1"/>
              <a:t>resurse</a:t>
            </a:r>
            <a:r>
              <a:rPr lang="en-GB" altLang="en-RO" sz="2800" dirty="0"/>
              <a:t> (</a:t>
            </a:r>
            <a:r>
              <a:rPr lang="en-GB" altLang="en-RO" sz="2800" b="1" dirty="0" err="1"/>
              <a:t>Sortim</a:t>
            </a:r>
            <a:r>
              <a:rPr lang="en-GB" altLang="en-RO" sz="2800" dirty="0"/>
              <a:t> + </a:t>
            </a:r>
            <a:r>
              <a:rPr lang="en-GB" altLang="en-RO" sz="2800" b="1" dirty="0" err="1"/>
              <a:t>Utiliz</a:t>
            </a:r>
            <a:r>
              <a:rPr lang="en-GB" altLang="en-RO" sz="2800" dirty="0"/>
              <a:t>), </a:t>
            </a:r>
            <a:r>
              <a:rPr lang="en-GB" altLang="en-RO" sz="2800" dirty="0" err="1"/>
              <a:t>identificate</a:t>
            </a:r>
            <a:r>
              <a:rPr lang="en-GB" altLang="en-RO" sz="2800" dirty="0"/>
              <a:t> </a:t>
            </a:r>
            <a:r>
              <a:rPr lang="en-GB" altLang="en-RO" sz="2800" dirty="0" err="1"/>
              <a:t>unic</a:t>
            </a:r>
            <a:r>
              <a:rPr lang="en-GB" altLang="en-RO" sz="2800" dirty="0"/>
              <a:t> de URL: </a:t>
            </a:r>
            <a:r>
              <a:rPr lang="en-GB" altLang="en-RO" sz="2800" dirty="0">
                <a:solidFill>
                  <a:srgbClr val="0070C0"/>
                </a:solidFill>
              </a:rPr>
              <a:t>http://</a:t>
            </a:r>
            <a:r>
              <a:rPr lang="en-GB" altLang="en-RO" sz="2800" dirty="0" err="1">
                <a:solidFill>
                  <a:srgbClr val="0070C0"/>
                </a:solidFill>
              </a:rPr>
              <a:t>www.dulciuri.biz</a:t>
            </a:r>
            <a:r>
              <a:rPr lang="en-GB" altLang="en-RO" sz="2800" dirty="0"/>
              <a:t>/</a:t>
            </a:r>
            <a:r>
              <a:rPr lang="en-GB" altLang="en-RO" sz="2800" dirty="0" err="1">
                <a:solidFill>
                  <a:srgbClr val="FF0000"/>
                </a:solidFill>
              </a:rPr>
              <a:t>sortim</a:t>
            </a:r>
            <a:r>
              <a:rPr lang="en-GB" altLang="en-RO" sz="2800" dirty="0"/>
              <a:t>/</a:t>
            </a:r>
            <a:r>
              <a:rPr lang="en-GB" altLang="en-RO" sz="2800" dirty="0" err="1">
                <a:solidFill>
                  <a:srgbClr val="002060"/>
                </a:solidFill>
              </a:rPr>
              <a:t>portocale</a:t>
            </a:r>
            <a:endParaRPr lang="en-GB" altLang="en-RO" sz="2800" dirty="0">
              <a:solidFill>
                <a:srgbClr val="002060"/>
              </a:solidFill>
            </a:endParaRPr>
          </a:p>
          <a:p>
            <a:r>
              <a:rPr lang="en-GB" altLang="en-RO" sz="2800" dirty="0" err="1"/>
              <a:t>Serviciu</a:t>
            </a:r>
            <a:r>
              <a:rPr lang="en-GB" altLang="en-RO" sz="2800" dirty="0"/>
              <a:t> </a:t>
            </a:r>
            <a:r>
              <a:rPr lang="en-GB" altLang="en-RO" sz="2800" dirty="0" err="1"/>
              <a:t>pentru</a:t>
            </a:r>
            <a:r>
              <a:rPr lang="en-GB" altLang="en-RO" sz="2800" dirty="0"/>
              <a:t> </a:t>
            </a:r>
            <a:r>
              <a:rPr lang="en-GB" altLang="en-RO" sz="2800" dirty="0" err="1"/>
              <a:t>managementul</a:t>
            </a:r>
            <a:r>
              <a:rPr lang="en-GB" altLang="en-RO" sz="2800" dirty="0"/>
              <a:t> </a:t>
            </a:r>
            <a:r>
              <a:rPr lang="en-GB" altLang="en-RO" sz="2800" dirty="0" err="1"/>
              <a:t>adreselor</a:t>
            </a:r>
            <a:r>
              <a:rPr lang="en-GB" altLang="en-RO" sz="2800" dirty="0"/>
              <a:t> Web </a:t>
            </a:r>
            <a:r>
              <a:rPr lang="en-GB" altLang="en-RO" sz="2800" dirty="0" err="1"/>
              <a:t>favorite</a:t>
            </a:r>
            <a:r>
              <a:rPr lang="en-GB" altLang="en-RO" sz="2800" dirty="0"/>
              <a:t> (</a:t>
            </a:r>
            <a:r>
              <a:rPr lang="en-GB" altLang="en-RO" sz="2800" i="1" dirty="0"/>
              <a:t>bookmark-</a:t>
            </a:r>
            <a:r>
              <a:rPr lang="en-GB" altLang="en-RO" sz="2800" i="1" dirty="0" err="1"/>
              <a:t>uri</a:t>
            </a:r>
            <a:r>
              <a:rPr lang="en-GB" altLang="en-RO" sz="2800" dirty="0"/>
              <a:t>), cu </a:t>
            </a:r>
            <a:r>
              <a:rPr lang="en-GB" altLang="en-RO" sz="2800" dirty="0" err="1"/>
              <a:t>posibilitatea</a:t>
            </a:r>
            <a:r>
              <a:rPr lang="en-GB" altLang="en-RO" sz="2800" dirty="0"/>
              <a:t> </a:t>
            </a:r>
            <a:r>
              <a:rPr lang="en-GB" altLang="en-RO" sz="2800" dirty="0" err="1"/>
              <a:t>atașării</a:t>
            </a:r>
            <a:r>
              <a:rPr lang="en-GB" altLang="en-RO" sz="2800" dirty="0"/>
              <a:t> de </a:t>
            </a:r>
            <a:r>
              <a:rPr lang="en-GB" altLang="en-RO" sz="2800" dirty="0" err="1"/>
              <a:t>termeni</a:t>
            </a:r>
            <a:r>
              <a:rPr lang="en-GB" altLang="en-RO" sz="2800" dirty="0"/>
              <a:t> de </a:t>
            </a:r>
            <a:r>
              <a:rPr lang="en-GB" altLang="en-RO" sz="2800" dirty="0" err="1"/>
              <a:t>conținut</a:t>
            </a:r>
            <a:r>
              <a:rPr lang="en-GB" altLang="en-RO" sz="2800" dirty="0"/>
              <a:t> (</a:t>
            </a:r>
            <a:r>
              <a:rPr lang="en-GB" altLang="en-RO" sz="2800" i="1" dirty="0"/>
              <a:t>tag-</a:t>
            </a:r>
            <a:r>
              <a:rPr lang="en-GB" altLang="en-RO" sz="2800" i="1" dirty="0" err="1"/>
              <a:t>ur</a:t>
            </a:r>
            <a:r>
              <a:rPr lang="en-GB" altLang="en-RO" sz="2800" dirty="0" err="1"/>
              <a:t>i</a:t>
            </a:r>
            <a:r>
              <a:rPr lang="en-GB" altLang="en-RO" sz="2800" dirty="0"/>
              <a:t>) </a:t>
            </a:r>
            <a:r>
              <a:rPr lang="en-GB" altLang="en-RO" sz="2800" dirty="0" err="1"/>
              <a:t>și</a:t>
            </a:r>
            <a:r>
              <a:rPr lang="en-GB" altLang="en-RO" sz="2800" dirty="0"/>
              <a:t> </a:t>
            </a:r>
            <a:r>
              <a:rPr lang="en-GB" altLang="en-RO" sz="2800" dirty="0" err="1"/>
              <a:t>comentarii</a:t>
            </a:r>
            <a:endParaRPr lang="en-GB" altLang="en-RO" sz="2800" dirty="0"/>
          </a:p>
          <a:p>
            <a:pPr lvl="1"/>
            <a:r>
              <a:rPr lang="en-GB" altLang="en-RO" sz="2400" dirty="0" err="1"/>
              <a:t>funcționalitate</a:t>
            </a:r>
            <a:r>
              <a:rPr lang="en-GB" altLang="en-RO" sz="2400" dirty="0"/>
              <a:t> de </a:t>
            </a:r>
            <a:r>
              <a:rPr lang="en-GB" altLang="en-RO" sz="2400" dirty="0" err="1"/>
              <a:t>bază</a:t>
            </a:r>
            <a:r>
              <a:rPr lang="en-GB" altLang="en-RO" sz="2400" dirty="0"/>
              <a:t>: </a:t>
            </a:r>
            <a:r>
              <a:rPr lang="en-GB" altLang="en-RO" sz="2400" dirty="0" err="1"/>
              <a:t>listarea</a:t>
            </a:r>
            <a:r>
              <a:rPr lang="en-GB" altLang="en-RO" sz="2400" dirty="0"/>
              <a:t> </a:t>
            </a:r>
            <a:r>
              <a:rPr lang="en-GB" altLang="en-RO" sz="2400" dirty="0" err="1"/>
              <a:t>tuturor</a:t>
            </a:r>
            <a:r>
              <a:rPr lang="en-GB" altLang="en-RO" sz="2400" dirty="0"/>
              <a:t> bookmark-</a:t>
            </a:r>
            <a:r>
              <a:rPr lang="en-GB" altLang="en-RO" sz="2400" dirty="0" err="1"/>
              <a:t>urilor</a:t>
            </a:r>
            <a:r>
              <a:rPr lang="en-GB" altLang="en-RO" sz="2400" dirty="0"/>
              <a:t> (eventual, filtrate </a:t>
            </a:r>
            <a:r>
              <a:rPr lang="en-GB" altLang="en-RO" sz="2400" dirty="0" err="1"/>
              <a:t>după</a:t>
            </a:r>
            <a:r>
              <a:rPr lang="en-GB" altLang="en-RO" sz="2400" dirty="0"/>
              <a:t> diverse </a:t>
            </a:r>
            <a:r>
              <a:rPr lang="en-GB" altLang="en-RO" sz="2400" dirty="0" err="1"/>
              <a:t>criterii</a:t>
            </a:r>
            <a:r>
              <a:rPr lang="en-GB" altLang="en-RO" sz="2400" dirty="0"/>
              <a:t>) </a:t>
            </a:r>
          </a:p>
          <a:p>
            <a:pPr lvl="1"/>
            <a:r>
              <a:rPr lang="en-GB" altLang="en-RO" sz="2400" dirty="0" err="1"/>
              <a:t>managementul</a:t>
            </a:r>
            <a:r>
              <a:rPr lang="en-GB" altLang="en-RO" sz="2400" dirty="0"/>
              <a:t> bookmark-</a:t>
            </a:r>
            <a:r>
              <a:rPr lang="en-GB" altLang="en-RO" sz="2400" dirty="0" err="1"/>
              <a:t>urilor</a:t>
            </a:r>
            <a:r>
              <a:rPr lang="en-GB" altLang="en-RO" sz="2400" dirty="0"/>
              <a:t>: </a:t>
            </a:r>
            <a:r>
              <a:rPr lang="en-GB" altLang="en-RO" sz="2400" dirty="0" err="1"/>
              <a:t>adăugare</a:t>
            </a:r>
            <a:r>
              <a:rPr lang="en-GB" altLang="en-RO" sz="2400" dirty="0"/>
              <a:t>, </a:t>
            </a:r>
            <a:r>
              <a:rPr lang="en-GB" altLang="en-RO" sz="2400" dirty="0" err="1"/>
              <a:t>editare</a:t>
            </a:r>
            <a:r>
              <a:rPr lang="en-GB" altLang="en-RO" sz="2400" dirty="0"/>
              <a:t>, </a:t>
            </a:r>
            <a:r>
              <a:rPr lang="en-GB" altLang="en-RO" sz="2400" dirty="0" err="1"/>
              <a:t>ștergere</a:t>
            </a:r>
            <a:r>
              <a:rPr lang="en-GB" altLang="en-RO" sz="2400" dirty="0"/>
              <a:t>, </a:t>
            </a:r>
            <a:r>
              <a:rPr lang="en-GB" altLang="en-RO" sz="2400" dirty="0" err="1"/>
              <a:t>partajare</a:t>
            </a:r>
            <a:endParaRPr lang="en-RO" altLang="en-RO" sz="2400" dirty="0">
              <a:solidFill>
                <a:srgbClr val="002060"/>
              </a:solidFill>
            </a:endParaRP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B8B28DE-73C7-A24F-8920-852846CD03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6FF8A-904C-D341-A57F-2D997281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D957DE39-7399-E74E-A1E0-A44743DA31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B36733-6ED9-4745-BCB3-4C4062D70B16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789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Date Placeholder 3">
            <a:extLst>
              <a:ext uri="{FF2B5EF4-FFF2-40B4-BE49-F238E27FC236}">
                <a16:creationId xmlns:a16="http://schemas.microsoft.com/office/drawing/2014/main" id="{48211345-7569-224F-9F65-5FFED4A65C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7D8A0-0349-9D4B-B976-90B1B7A6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7828" name="Slide Number Placeholder 5">
            <a:extLst>
              <a:ext uri="{FF2B5EF4-FFF2-40B4-BE49-F238E27FC236}">
                <a16:creationId xmlns:a16="http://schemas.microsoft.com/office/drawing/2014/main" id="{9C93AF3C-D7F9-8341-8B70-B37D75C64E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81E9E8-116D-8442-8766-E43DF6235AA9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77829" name="Picture 8">
            <a:extLst>
              <a:ext uri="{FF2B5EF4-FFF2-40B4-BE49-F238E27FC236}">
                <a16:creationId xmlns:a16="http://schemas.microsoft.com/office/drawing/2014/main" id="{8D3B0CCB-623B-CE4F-A8DA-D490361B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1828800"/>
            <a:ext cx="71755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55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Date Placeholder 3">
            <a:extLst>
              <a:ext uri="{FF2B5EF4-FFF2-40B4-BE49-F238E27FC236}">
                <a16:creationId xmlns:a16="http://schemas.microsoft.com/office/drawing/2014/main" id="{5A74DADF-6A5E-2047-817B-E7A8C80970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37596-7075-2346-9A36-93EEEE3E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8851" name="Slide Number Placeholder 5">
            <a:extLst>
              <a:ext uri="{FF2B5EF4-FFF2-40B4-BE49-F238E27FC236}">
                <a16:creationId xmlns:a16="http://schemas.microsoft.com/office/drawing/2014/main" id="{4034EE2B-6F30-1849-8990-9D67F216D9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80F67C-20E4-674B-857C-A4C9BB86858B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78852" name="Picture 6">
            <a:extLst>
              <a:ext uri="{FF2B5EF4-FFF2-40B4-BE49-F238E27FC236}">
                <a16:creationId xmlns:a16="http://schemas.microsoft.com/office/drawing/2014/main" id="{C287808E-B25C-1144-BFB7-F58B02C9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390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Date Placeholder 3">
            <a:extLst>
              <a:ext uri="{FF2B5EF4-FFF2-40B4-BE49-F238E27FC236}">
                <a16:creationId xmlns:a16="http://schemas.microsoft.com/office/drawing/2014/main" id="{2EC1D2DF-C9FE-844E-8F41-42187FF898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6FC9C-E9A5-1341-9053-E90689DB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79875" name="Slide Number Placeholder 5">
            <a:extLst>
              <a:ext uri="{FF2B5EF4-FFF2-40B4-BE49-F238E27FC236}">
                <a16:creationId xmlns:a16="http://schemas.microsoft.com/office/drawing/2014/main" id="{A5E34A4C-9D25-D643-9D5D-18E4C75954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BCCF45-558A-5D41-8003-619C24E1780D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79876" name="Picture 6">
            <a:extLst>
              <a:ext uri="{FF2B5EF4-FFF2-40B4-BE49-F238E27FC236}">
                <a16:creationId xmlns:a16="http://schemas.microsoft.com/office/drawing/2014/main" id="{61AC5823-CA7C-2D49-9490-D1E80875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0"/>
            <a:ext cx="9112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34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13BF-2A43-AD46-8C0F-762C577F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ro-RO" altLang="en-US"/>
              <a:t>Continut</a:t>
            </a:r>
            <a:endParaRPr lang="en-US" altLang="en-US"/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930B882C-68A3-374A-A266-1D08566862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371601"/>
            <a:ext cx="8229600" cy="4525963"/>
          </a:xfrm>
        </p:spPr>
        <p:txBody>
          <a:bodyPr/>
          <a:lstStyle/>
          <a:p>
            <a:r>
              <a:rPr lang="ro-RO" altLang="en-US" dirty="0"/>
              <a:t>N</a:t>
            </a:r>
            <a:r>
              <a:rPr lang="en-US" altLang="en-US" dirty="0" err="1"/>
              <a:t>oţiuni</a:t>
            </a:r>
            <a:r>
              <a:rPr lang="en-US" altLang="en-US" dirty="0"/>
              <a:t>, </a:t>
            </a:r>
            <a:r>
              <a:rPr lang="en-US" altLang="en-US" dirty="0" err="1"/>
              <a:t>metodologii</a:t>
            </a:r>
            <a:r>
              <a:rPr lang="en-US" altLang="en-US" dirty="0"/>
              <a:t> </a:t>
            </a:r>
            <a:r>
              <a:rPr lang="ro-RO" altLang="en-US" dirty="0"/>
              <a:t>s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tehnici</a:t>
            </a:r>
            <a:r>
              <a:rPr lang="en-US" altLang="en-US" dirty="0"/>
              <a:t> de </a:t>
            </a:r>
            <a:r>
              <a:rPr lang="en-US" altLang="en-US" dirty="0" err="1"/>
              <a:t>dezvoltare</a:t>
            </a:r>
            <a:r>
              <a:rPr lang="en-US" altLang="en-US" dirty="0"/>
              <a:t> a </a:t>
            </a:r>
            <a:r>
              <a:rPr lang="en-US" altLang="en-US" dirty="0" err="1"/>
              <a:t>aplica</a:t>
            </a:r>
            <a:r>
              <a:rPr lang="ro-RO" altLang="en-US" dirty="0"/>
              <a:t>t</a:t>
            </a:r>
            <a:r>
              <a:rPr lang="en-US" altLang="en-US" dirty="0" err="1"/>
              <a:t>iilor</a:t>
            </a:r>
            <a:r>
              <a:rPr lang="en-US" altLang="en-US" dirty="0"/>
              <a:t> web-based</a:t>
            </a:r>
            <a:endParaRPr lang="ro-RO" altLang="en-US" dirty="0"/>
          </a:p>
          <a:p>
            <a:r>
              <a:rPr lang="ro-RO" altLang="en-US" dirty="0"/>
              <a:t>L</a:t>
            </a:r>
            <a:r>
              <a:rPr lang="en-US" altLang="en-US" dirty="0" err="1"/>
              <a:t>imbaje</a:t>
            </a:r>
            <a:r>
              <a:rPr lang="en-US" altLang="en-US" dirty="0"/>
              <a:t> de </a:t>
            </a:r>
            <a:r>
              <a:rPr lang="en-US" altLang="en-US" dirty="0" err="1"/>
              <a:t>dezvoltare</a:t>
            </a:r>
            <a:r>
              <a:rPr lang="en-US" altLang="en-US" dirty="0"/>
              <a:t> web server-side</a:t>
            </a:r>
            <a:r>
              <a:rPr lang="ro-RO" altLang="en-US" dirty="0"/>
              <a:t> (ASP.NET)</a:t>
            </a:r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702404C2-4021-EF47-8A22-D63BF26B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96" y="2574235"/>
            <a:ext cx="5436196" cy="360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474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Date Placeholder 3">
            <a:extLst>
              <a:ext uri="{FF2B5EF4-FFF2-40B4-BE49-F238E27FC236}">
                <a16:creationId xmlns:a16="http://schemas.microsoft.com/office/drawing/2014/main" id="{1B4BA796-EDD3-EA41-AB6C-959914DBCB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9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o-RO" altLang="en-US" sz="900">
                <a:solidFill>
                  <a:schemeClr val="bg1"/>
                </a:solidFill>
              </a:rPr>
              <a:t>2</a:t>
            </a:r>
            <a:r>
              <a:rPr lang="en-US" altLang="en-US" sz="900">
                <a:solidFill>
                  <a:schemeClr val="bg1"/>
                </a:solidFill>
              </a:rPr>
              <a:t>5.02.2010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6EFD3-46AF-3840-B659-29F31038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Programare Web– Curs 1</a:t>
            </a:r>
          </a:p>
        </p:txBody>
      </p:sp>
      <p:sp>
        <p:nvSpPr>
          <p:cNvPr id="80899" name="Slide Number Placeholder 5">
            <a:extLst>
              <a:ext uri="{FF2B5EF4-FFF2-40B4-BE49-F238E27FC236}">
                <a16:creationId xmlns:a16="http://schemas.microsoft.com/office/drawing/2014/main" id="{99D886E2-C68C-654C-83D0-8B70EF1E88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98EEB-BC08-804C-8BC5-C8CC3650A031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900">
              <a:solidFill>
                <a:schemeClr val="bg1"/>
              </a:solidFill>
            </a:endParaRPr>
          </a:p>
        </p:txBody>
      </p:sp>
      <p:pic>
        <p:nvPicPr>
          <p:cNvPr id="80900" name="Picture 6">
            <a:extLst>
              <a:ext uri="{FF2B5EF4-FFF2-40B4-BE49-F238E27FC236}">
                <a16:creationId xmlns:a16="http://schemas.microsoft.com/office/drawing/2014/main" id="{FD398985-855B-CB45-94DA-FDDFEC51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7625"/>
            <a:ext cx="9144000" cy="676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486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E102-6F0D-D34E-AB88-46494485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Sumar</a:t>
            </a:r>
            <a:endParaRPr lang="en-US" dirty="0"/>
          </a:p>
        </p:txBody>
      </p:sp>
      <p:sp>
        <p:nvSpPr>
          <p:cNvPr id="81922" name="Content Placeholder 2">
            <a:extLst>
              <a:ext uri="{FF2B5EF4-FFF2-40B4-BE49-F238E27FC236}">
                <a16:creationId xmlns:a16="http://schemas.microsoft.com/office/drawing/2014/main" id="{F9B11897-2BC0-3749-A6AA-4F086F6890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Evolutia arhitecturilor</a:t>
            </a:r>
          </a:p>
          <a:p>
            <a:r>
              <a:rPr lang="en-US" altLang="en-US"/>
              <a:t>De la Web la ... Servicii Web</a:t>
            </a:r>
          </a:p>
          <a:p>
            <a:r>
              <a:rPr lang="en-US" altLang="en-US"/>
              <a:t>Probleme cu dezoltarea aplicatiilor Web</a:t>
            </a:r>
          </a:p>
          <a:p>
            <a:endParaRPr lang="en-US" altLang="en-US"/>
          </a:p>
        </p:txBody>
      </p:sp>
      <p:sp>
        <p:nvSpPr>
          <p:cNvPr id="68613" name="Footer Placeholder 4">
            <a:extLst>
              <a:ext uri="{FF2B5EF4-FFF2-40B4-BE49-F238E27FC236}">
                <a16:creationId xmlns:a16="http://schemas.microsoft.com/office/drawing/2014/main" id="{B77DCE83-7D6E-9E4C-827A-2241F288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Arial" charset="0"/>
              </a:rPr>
              <a:t>Programare Web– Curs 1</a:t>
            </a:r>
          </a:p>
        </p:txBody>
      </p:sp>
      <p:sp>
        <p:nvSpPr>
          <p:cNvPr id="81924" name="Slide Number Placeholder 5">
            <a:extLst>
              <a:ext uri="{FF2B5EF4-FFF2-40B4-BE49-F238E27FC236}">
                <a16:creationId xmlns:a16="http://schemas.microsoft.com/office/drawing/2014/main" id="{89B5A191-BDCC-914C-9CFF-B872658B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62C3D0-AFB8-DA4D-8738-E9C6174CADD6}" type="slidenum">
              <a:rPr lang="en-US" altLang="en-US" sz="9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277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912D-8E70-E44D-8969-080214EA1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ro-RO" altLang="en-US"/>
              <a:t>Continut</a:t>
            </a:r>
            <a:endParaRPr lang="en-US" altLang="en-US"/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49019211-26C1-244C-89D3-3AC891B1E9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295401"/>
            <a:ext cx="8229600" cy="4525963"/>
          </a:xfrm>
        </p:spPr>
        <p:txBody>
          <a:bodyPr/>
          <a:lstStyle/>
          <a:p>
            <a:r>
              <a:rPr lang="ro-RO" altLang="en-US"/>
              <a:t>L</a:t>
            </a:r>
            <a:r>
              <a:rPr lang="en-US" altLang="en-US"/>
              <a:t>imbaje de dezvoltare web </a:t>
            </a:r>
            <a:r>
              <a:rPr lang="ro-RO" altLang="en-US"/>
              <a:t>client</a:t>
            </a:r>
            <a:r>
              <a:rPr lang="en-US" altLang="en-US"/>
              <a:t>-side</a:t>
            </a:r>
            <a:r>
              <a:rPr lang="ro-RO" altLang="en-US"/>
              <a:t> (JavaScript, AJAX, DOM… react)</a:t>
            </a:r>
          </a:p>
          <a:p>
            <a:endParaRPr lang="en-US" altLang="en-US"/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49A2E540-0BA1-D346-89AC-E2D80D3D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3539"/>
            <a:ext cx="41148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Evolution of Web - DEV Community">
            <a:extLst>
              <a:ext uri="{FF2B5EF4-FFF2-40B4-BE49-F238E27FC236}">
                <a16:creationId xmlns:a16="http://schemas.microsoft.com/office/drawing/2014/main" id="{E03A9582-F19D-3CBC-087F-67B479E6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3" y="2350717"/>
            <a:ext cx="7327974" cy="417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03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6803-B035-B04B-AA3D-1D377ED0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ro-RO" altLang="en-US"/>
              <a:t>Continut</a:t>
            </a:r>
            <a:endParaRPr lang="en-US" altLang="en-US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C8DB48AA-0D15-E348-A5BD-12B72A8948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1295401"/>
            <a:ext cx="8686800" cy="4525963"/>
          </a:xfrm>
        </p:spPr>
        <p:txBody>
          <a:bodyPr/>
          <a:lstStyle/>
          <a:p>
            <a:r>
              <a:rPr lang="en-US" altLang="en-US" sz="2800"/>
              <a:t>Elemente de stil în programarea web. CSS. Structurarea paginilor Web. Principii de design web. 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B2FC8682-455C-2744-A500-7353A1DF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55" y="2720380"/>
            <a:ext cx="4674395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4">
            <a:extLst>
              <a:ext uri="{FF2B5EF4-FFF2-40B4-BE49-F238E27FC236}">
                <a16:creationId xmlns:a16="http://schemas.microsoft.com/office/drawing/2014/main" id="{56C33EB9-9E35-CD4D-9CC6-43931B906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9669" y="4278511"/>
            <a:ext cx="6463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en-US" sz="2400" b="1"/>
              <a:t>Vs.</a:t>
            </a:r>
            <a:endParaRPr lang="en-US" altLang="en-US" sz="2400" b="1"/>
          </a:p>
        </p:txBody>
      </p:sp>
      <p:pic>
        <p:nvPicPr>
          <p:cNvPr id="2050" name="Picture 2" descr="43 Award-Winning Best Website Designs to look in 2023">
            <a:extLst>
              <a:ext uri="{FF2B5EF4-FFF2-40B4-BE49-F238E27FC236}">
                <a16:creationId xmlns:a16="http://schemas.microsoft.com/office/drawing/2014/main" id="{7A61CDB4-8B9D-3AC3-2349-47E72A148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20380"/>
            <a:ext cx="5646689" cy="352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7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9294-43C4-734C-8023-9A7712DD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ro-RO" altLang="en-US"/>
              <a:t>Continut</a:t>
            </a:r>
            <a:endParaRPr lang="en-US" altLang="en-US"/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709145D5-38A4-3A41-A241-B099250BE0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066801"/>
            <a:ext cx="8229600" cy="4525963"/>
          </a:xfrm>
        </p:spPr>
        <p:txBody>
          <a:bodyPr/>
          <a:lstStyle/>
          <a:p>
            <a:r>
              <a:rPr lang="ro-RO" altLang="en-US" dirty="0"/>
              <a:t>S</a:t>
            </a:r>
            <a:r>
              <a:rPr lang="en-US" altLang="en-US" dirty="0" err="1"/>
              <a:t>ervicii</a:t>
            </a:r>
            <a:r>
              <a:rPr lang="en-US" altLang="en-US" dirty="0"/>
              <a:t> web. </a:t>
            </a:r>
            <a:r>
              <a:rPr lang="en-US" altLang="en-US" dirty="0" err="1"/>
              <a:t>Studii</a:t>
            </a:r>
            <a:r>
              <a:rPr lang="en-US" altLang="en-US" dirty="0"/>
              <a:t> de </a:t>
            </a:r>
            <a:r>
              <a:rPr lang="en-US" altLang="en-US" dirty="0" err="1"/>
              <a:t>caz</a:t>
            </a:r>
            <a:r>
              <a:rPr lang="en-US" altLang="en-US" dirty="0"/>
              <a:t>: </a:t>
            </a:r>
            <a:r>
              <a:rPr lang="en-US" altLang="en-US" dirty="0" err="1"/>
              <a:t>programare</a:t>
            </a:r>
            <a:r>
              <a:rPr lang="en-US" altLang="en-US" dirty="0"/>
              <a:t> Web </a:t>
            </a:r>
            <a:r>
              <a:rPr lang="en-US" altLang="en-US" dirty="0" err="1"/>
              <a:t>folosind</a:t>
            </a:r>
            <a:r>
              <a:rPr lang="en-US" altLang="en-US" dirty="0"/>
              <a:t> REST APIs, </a:t>
            </a:r>
            <a:r>
              <a:rPr lang="en-US" altLang="en-US" dirty="0" err="1"/>
              <a:t>arhitecturi</a:t>
            </a:r>
            <a:r>
              <a:rPr lang="en-US" altLang="en-US" dirty="0"/>
              <a:t> </a:t>
            </a:r>
            <a:r>
              <a:rPr lang="en-US" altLang="en-US" dirty="0" err="1"/>
              <a:t>și</a:t>
            </a:r>
            <a:r>
              <a:rPr lang="en-US" altLang="en-US" dirty="0"/>
              <a:t> </a:t>
            </a:r>
            <a:r>
              <a:rPr lang="en-US" altLang="en-US" dirty="0" err="1"/>
              <a:t>modularizarea</a:t>
            </a:r>
            <a:r>
              <a:rPr lang="en-US" altLang="en-US" dirty="0"/>
              <a:t> </a:t>
            </a:r>
            <a:r>
              <a:rPr lang="en-US" altLang="en-US" dirty="0" err="1"/>
              <a:t>aplicațiilor</a:t>
            </a:r>
            <a:r>
              <a:rPr lang="en-US" altLang="en-US" dirty="0"/>
              <a:t> Web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0B5A82B0-B9C4-9B42-A439-35F50D03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31" y="3250615"/>
            <a:ext cx="38100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9D0A351A-2C1C-D34C-89EC-9319A766A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1895061"/>
            <a:ext cx="37782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">
            <a:extLst>
              <a:ext uri="{FF2B5EF4-FFF2-40B4-BE49-F238E27FC236}">
                <a16:creationId xmlns:a16="http://schemas.microsoft.com/office/drawing/2014/main" id="{4DBBC42F-BA2F-E348-9F59-1B9C957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28536"/>
            <a:ext cx="31432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620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3159</Words>
  <Application>Microsoft Macintosh PowerPoint</Application>
  <PresentationFormat>Widescreen</PresentationFormat>
  <Paragraphs>642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Courier New</vt:lpstr>
      <vt:lpstr>Tahoma</vt:lpstr>
      <vt:lpstr>Tw Cen MT</vt:lpstr>
      <vt:lpstr>Tw Cen MT Condensed</vt:lpstr>
      <vt:lpstr>Wingdings 3</vt:lpstr>
      <vt:lpstr>Integral</vt:lpstr>
      <vt:lpstr>Programare WEB</vt:lpstr>
      <vt:lpstr>Curs</vt:lpstr>
      <vt:lpstr>Mit… si realitate</vt:lpstr>
      <vt:lpstr>Web-ul in zilele noastre…</vt:lpstr>
      <vt:lpstr>Despre Curs</vt:lpstr>
      <vt:lpstr>Continut</vt:lpstr>
      <vt:lpstr>Continut</vt:lpstr>
      <vt:lpstr>Continut</vt:lpstr>
      <vt:lpstr>Continut</vt:lpstr>
      <vt:lpstr>Cursuri</vt:lpstr>
      <vt:lpstr>Evolutia omului e legata de Web…</vt:lpstr>
      <vt:lpstr>Notare</vt:lpstr>
      <vt:lpstr>Cap. 1.  De la aplicatii Web la... Servicii Web    </vt:lpstr>
      <vt:lpstr>CERN si Web Wide Web</vt:lpstr>
      <vt:lpstr>O privire la … Internet</vt:lpstr>
      <vt:lpstr>Battle of the Internet Giants</vt:lpstr>
      <vt:lpstr>Evolutia Web-ului</vt:lpstr>
      <vt:lpstr>Origini</vt:lpstr>
      <vt:lpstr>Origini</vt:lpstr>
      <vt:lpstr>Origini</vt:lpstr>
      <vt:lpstr>Origini</vt:lpstr>
      <vt:lpstr>Origini</vt:lpstr>
      <vt:lpstr>Dar la noi?</vt:lpstr>
      <vt:lpstr>Markup Evolution</vt:lpstr>
      <vt:lpstr>Timeline of Web Markup and Style Standards</vt:lpstr>
      <vt:lpstr>HTML 5</vt:lpstr>
      <vt:lpstr>HTML 5 </vt:lpstr>
      <vt:lpstr>De ce HTML5?</vt:lpstr>
      <vt:lpstr>Istoria Standardelor Web</vt:lpstr>
      <vt:lpstr>The Web is Dead: Long Live the Internet</vt:lpstr>
      <vt:lpstr>The Web is Reborn…</vt:lpstr>
      <vt:lpstr>Protocoale de comunicație</vt:lpstr>
      <vt:lpstr>HTTP</vt:lpstr>
      <vt:lpstr>HTTP</vt:lpstr>
      <vt:lpstr>Metode HTTP</vt:lpstr>
      <vt:lpstr>Anatomia unei cereri HTTP</vt:lpstr>
      <vt:lpstr>Conversația cu un server Web</vt:lpstr>
      <vt:lpstr>URL și parametrii în Query</vt:lpstr>
      <vt:lpstr>Tipuri MIME &amp; Headere</vt:lpstr>
      <vt:lpstr>Body Encoding</vt:lpstr>
      <vt:lpstr>Conversația cu un server Web</vt:lpstr>
      <vt:lpstr>Acces serviciu peste HTTP</vt:lpstr>
      <vt:lpstr>Serviciile Web pot fi dezvoltate via SOAP sau REST</vt:lpstr>
      <vt:lpstr>rest: representational state transfer</vt:lpstr>
      <vt:lpstr>rest: representational state transfer</vt:lpstr>
      <vt:lpstr>rest</vt:lpstr>
      <vt:lpstr>rest</vt:lpstr>
      <vt:lpstr>rest</vt:lpstr>
      <vt:lpstr>rest</vt:lpstr>
      <vt:lpstr>PowerPoint Presentation</vt:lpstr>
      <vt:lpstr>rest</vt:lpstr>
      <vt:lpstr>rest</vt:lpstr>
      <vt:lpstr>PowerPoint Presentation</vt:lpstr>
      <vt:lpstr>Stocarea pe partea de server</vt:lpstr>
      <vt:lpstr>rest</vt:lpstr>
      <vt:lpstr>rest: exemplu</vt:lpstr>
      <vt:lpstr>PowerPoint Presentation</vt:lpstr>
      <vt:lpstr>PowerPoint Presentation</vt:lpstr>
      <vt:lpstr>PowerPoint Presentation</vt:lpstr>
      <vt:lpstr>PowerPoint Presentation</vt:lpstr>
      <vt:lpstr>Sumar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2019-06-12T17:39:09Z</dcterms:created>
  <dcterms:modified xsi:type="dcterms:W3CDTF">2023-03-06T06:33:02Z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